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8"/>
  </p:notesMasterIdLst>
  <p:sldIdLst>
    <p:sldId id="270" r:id="rId3"/>
    <p:sldId id="293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0092E-E2BD-4553-A75A-4BC9D1267FC2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38051-B42E-4EC7-801A-624CD43F3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0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132C3B-FCC2-4554-9BC3-59E83ABDE708}" type="slidenum">
              <a:rPr lang="ar-SA" altLang="en-US" sz="1300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z="1300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400" y="774700"/>
            <a:ext cx="6797675" cy="38242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Give an example of covalent imprinting (Wulff)</a:t>
            </a:r>
          </a:p>
        </p:txBody>
      </p:sp>
    </p:spTree>
    <p:extLst>
      <p:ext uri="{BB962C8B-B14F-4D97-AF65-F5344CB8AC3E}">
        <p14:creationId xmlns:p14="http://schemas.microsoft.com/office/powerpoint/2010/main" val="1105200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B89BD3-8DB3-4495-84E5-E96B7FB9D3BD}" type="slidenum">
              <a:rPr lang="ar-SA" altLang="en-US" sz="1300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z="1300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400" y="774700"/>
            <a:ext cx="6797675" cy="382428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Give an example of covalent imprinting (Wulff)</a:t>
            </a:r>
          </a:p>
        </p:txBody>
      </p:sp>
    </p:spTree>
    <p:extLst>
      <p:ext uri="{BB962C8B-B14F-4D97-AF65-F5344CB8AC3E}">
        <p14:creationId xmlns:p14="http://schemas.microsoft.com/office/powerpoint/2010/main" val="3878860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DCE101-AED7-418C-BC46-CA8EEA95A26A}" type="slidenum">
              <a:rPr lang="ar-SA" altLang="en-US" sz="1300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z="1300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400" y="774700"/>
            <a:ext cx="6797675" cy="38242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Give an example of covalent imprinting (Wulff)</a:t>
            </a:r>
          </a:p>
        </p:txBody>
      </p:sp>
    </p:spTree>
    <p:extLst>
      <p:ext uri="{BB962C8B-B14F-4D97-AF65-F5344CB8AC3E}">
        <p14:creationId xmlns:p14="http://schemas.microsoft.com/office/powerpoint/2010/main" val="190450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DFEFD-9556-491F-BBDC-74A75E10DD0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6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00D9-2C1D-49B5-ACDB-3D6B8E8222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871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30218" y="836613"/>
            <a:ext cx="2734733" cy="51482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9667" y="836613"/>
            <a:ext cx="8007351" cy="51482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2081D-3BFE-4C1E-AE56-B98A32AF071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63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836614"/>
            <a:ext cx="10945284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9667" y="1641475"/>
            <a:ext cx="10945284" cy="4343400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C199F-9085-4308-90DB-361FAF0CBA6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46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836614"/>
            <a:ext cx="10945284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9667" y="1641475"/>
            <a:ext cx="5369984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292851" y="1641475"/>
            <a:ext cx="5372100" cy="4343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541E2-D32B-476F-A296-BB5F2ACE803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20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19667" y="836614"/>
            <a:ext cx="10945284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9667" y="1641475"/>
            <a:ext cx="5369984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92851" y="1641475"/>
            <a:ext cx="53721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19667" y="3889375"/>
            <a:ext cx="5369984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2851" y="3889375"/>
            <a:ext cx="5372100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EC8FC-81D9-48B6-AD94-CE0092A9DF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58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09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70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94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81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139A9-0E84-4F18-9EBB-1554BA42A27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811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555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5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9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2368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29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25142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49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3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79581-3A43-419C-B7C4-3C61E3A9B04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639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506A-B27D-43CA-A8C2-B79A496B45AD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0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667" y="1641475"/>
            <a:ext cx="5369984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851" y="1641475"/>
            <a:ext cx="53721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EF1D7-733D-45CF-89E9-123F209680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6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BEEF-032F-4533-8D16-7321DF3256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15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0EFE-D5DE-408C-8707-A014FE27C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6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FFAE8-DD6A-4746-BE0F-67EAB151B9C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1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4650E-84F3-425E-88AA-9C45552EE34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8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805CD-A996-49E8-A803-4ADFCF7B9F3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Bakgrund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19667" y="836614"/>
            <a:ext cx="10945284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smtClean="0"/>
              <a:t>CLICK TO ADD TITLE</a:t>
            </a:r>
          </a:p>
        </p:txBody>
      </p:sp>
      <p:sp>
        <p:nvSpPr>
          <p:cNvPr id="205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667" y="1641475"/>
            <a:ext cx="10945284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smtClean="0"/>
              <a:t>Click to add text</a:t>
            </a:r>
          </a:p>
          <a:p>
            <a:pPr lvl="1"/>
            <a:r>
              <a:rPr lang="sv-SE" altLang="en-US" smtClean="0"/>
              <a:t>First indentation</a:t>
            </a:r>
          </a:p>
          <a:p>
            <a:pPr lvl="2"/>
            <a:r>
              <a:rPr lang="sv-SE" altLang="en-US" smtClean="0"/>
              <a:t>Second indentation</a:t>
            </a:r>
          </a:p>
          <a:p>
            <a:pPr lvl="3"/>
            <a:r>
              <a:rPr lang="sv-SE" altLang="en-US" smtClean="0"/>
              <a:t>Third indentation</a:t>
            </a:r>
          </a:p>
          <a:p>
            <a:pPr lvl="4"/>
            <a:r>
              <a:rPr lang="sv-SE" altLang="en-US" smtClean="0"/>
              <a:t>Fourth indentation</a:t>
            </a:r>
          </a:p>
        </p:txBody>
      </p:sp>
      <p:sp>
        <p:nvSpPr>
          <p:cNvPr id="9881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62713"/>
            <a:ext cx="28448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7B6F23-2AF7-4E10-840E-DDC781489108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09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ü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Ø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accent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7B6F23-2AF7-4E10-840E-DDC78148910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04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20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31.wmf"/><Relationship Id="rId2" Type="http://schemas.openxmlformats.org/officeDocument/2006/relationships/slideLayout" Target="../slideLayouts/slideLayout20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5.pn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10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977" y="1399982"/>
            <a:ext cx="7766936" cy="1646302"/>
          </a:xfrm>
        </p:spPr>
        <p:txBody>
          <a:bodyPr/>
          <a:lstStyle/>
          <a:p>
            <a:pPr algn="l"/>
            <a:r>
              <a:rPr lang="en-US" sz="6000" b="1" dirty="0" smtClean="0"/>
              <a:t>Artificial Antibodies</a:t>
            </a:r>
            <a:br>
              <a:rPr lang="en-US" sz="6000" b="1" dirty="0" smtClean="0"/>
            </a:b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3226585"/>
            <a:ext cx="7766936" cy="1096899"/>
          </a:xfrm>
        </p:spPr>
        <p:txBody>
          <a:bodyPr>
            <a:noAutofit/>
          </a:bodyPr>
          <a:lstStyle/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Chemical Artificial </a:t>
            </a:r>
            <a:r>
              <a:rPr lang="en-US" sz="2400" dirty="0" smtClean="0">
                <a:solidFill>
                  <a:schemeClr val="tx1"/>
                </a:solidFill>
              </a:rPr>
              <a:t>Antibodies (Molecular imprints)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4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>
                <a:solidFill>
                  <a:srgbClr val="FF0000"/>
                </a:solidFill>
              </a:rPr>
              <a:t>Molecular Imprinting: Covalent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0344DF-D456-4CA7-9B61-D1CD95CBE565}" type="slidenum">
              <a:rPr lang="ar-SA" altLang="en-US" smtClean="0">
                <a:solidFill>
                  <a:srgbClr val="000000"/>
                </a:solidFill>
              </a:rPr>
              <a:pPr/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5" y="2478089"/>
            <a:ext cx="863600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76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382000" cy="838200"/>
          </a:xfrm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FF0000"/>
                </a:solidFill>
              </a:rPr>
              <a:t>Covalent template-monomer species</a:t>
            </a:r>
          </a:p>
        </p:txBody>
      </p:sp>
      <p:sp>
        <p:nvSpPr>
          <p:cNvPr id="143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B8BF96-B1FD-4EF8-A990-DCBDDEF8D658}" type="slidenum">
              <a:rPr lang="ar-SA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41699" name="Rectangle 3"/>
          <p:cNvSpPr>
            <a:spLocks noChangeArrowheads="1"/>
          </p:cNvSpPr>
          <p:nvPr/>
        </p:nvSpPr>
        <p:spPr bwMode="auto">
          <a:xfrm>
            <a:off x="1828800" y="10668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2000" b="1" dirty="0">
                <a:solidFill>
                  <a:schemeClr val="accent5"/>
                </a:solidFill>
              </a:rPr>
              <a:t>Template		Binding moiety	Binding at equilibrium</a:t>
            </a:r>
            <a:endParaRPr lang="en-GB" altLang="en-US" sz="2000" dirty="0">
              <a:solidFill>
                <a:schemeClr val="accent5"/>
              </a:solidFill>
            </a:endParaRPr>
          </a:p>
        </p:txBody>
      </p:sp>
      <p:sp>
        <p:nvSpPr>
          <p:cNvPr id="541700" name="Rectangle 4"/>
          <p:cNvSpPr>
            <a:spLocks noChangeArrowheads="1"/>
          </p:cNvSpPr>
          <p:nvPr/>
        </p:nvSpPr>
        <p:spPr bwMode="auto">
          <a:xfrm>
            <a:off x="1905000" y="1752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Saccharides</a:t>
            </a:r>
          </a:p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Polyols</a:t>
            </a:r>
            <a:endParaRPr lang="en-GB" altLang="en-US" sz="2000" dirty="0">
              <a:solidFill>
                <a:schemeClr val="accent5"/>
              </a:solidFill>
            </a:endParaRPr>
          </a:p>
        </p:txBody>
      </p:sp>
      <p:sp>
        <p:nvSpPr>
          <p:cNvPr id="541701" name="Rectangle 5"/>
          <p:cNvSpPr>
            <a:spLocks noChangeArrowheads="1"/>
          </p:cNvSpPr>
          <p:nvPr/>
        </p:nvSpPr>
        <p:spPr bwMode="auto">
          <a:xfrm>
            <a:off x="1905000" y="2895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Glycoproteins</a:t>
            </a:r>
          </a:p>
        </p:txBody>
      </p:sp>
      <p:sp>
        <p:nvSpPr>
          <p:cNvPr id="541702" name="Rectangle 6"/>
          <p:cNvSpPr>
            <a:spLocks noChangeArrowheads="1"/>
          </p:cNvSpPr>
          <p:nvPr/>
        </p:nvSpPr>
        <p:spPr bwMode="auto">
          <a:xfrm>
            <a:off x="1905000" y="4038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Aldehydes</a:t>
            </a:r>
          </a:p>
        </p:txBody>
      </p:sp>
      <p:sp>
        <p:nvSpPr>
          <p:cNvPr id="541703" name="Rectangle 7"/>
          <p:cNvSpPr>
            <a:spLocks noChangeArrowheads="1"/>
          </p:cNvSpPr>
          <p:nvPr/>
        </p:nvSpPr>
        <p:spPr bwMode="auto">
          <a:xfrm>
            <a:off x="1905000" y="4876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Ketones</a:t>
            </a:r>
          </a:p>
        </p:txBody>
      </p:sp>
      <p:sp>
        <p:nvSpPr>
          <p:cNvPr id="541704" name="Rectangle 8"/>
          <p:cNvSpPr>
            <a:spLocks noChangeArrowheads="1"/>
          </p:cNvSpPr>
          <p:nvPr/>
        </p:nvSpPr>
        <p:spPr bwMode="auto">
          <a:xfrm>
            <a:off x="1905000" y="5791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 err="1">
                <a:solidFill>
                  <a:schemeClr val="accent5"/>
                </a:solidFill>
              </a:rPr>
              <a:t>Disulfides</a:t>
            </a:r>
            <a:endParaRPr lang="en-GB" altLang="en-US" sz="1800" dirty="0">
              <a:solidFill>
                <a:schemeClr val="accent5"/>
              </a:solidFill>
            </a:endParaRPr>
          </a:p>
        </p:txBody>
      </p:sp>
      <p:graphicFrame>
        <p:nvGraphicFramePr>
          <p:cNvPr id="541705" name="Object 9"/>
          <p:cNvGraphicFramePr>
            <a:graphicFrameLocks noChangeAspect="1"/>
          </p:cNvGraphicFramePr>
          <p:nvPr/>
        </p:nvGraphicFramePr>
        <p:xfrm>
          <a:off x="4419600" y="1676401"/>
          <a:ext cx="1752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CS ChemDraw Drawing" r:id="rId4" imgW="1902460" imgH="637540" progId="ChemDraw.Document.6.0">
                  <p:embed/>
                </p:oleObj>
              </mc:Choice>
              <mc:Fallback>
                <p:oleObj name="CS ChemDraw Drawing" r:id="rId4" imgW="1902460" imgH="6375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76401"/>
                        <a:ext cx="17526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06" name="Object 10"/>
          <p:cNvGraphicFramePr>
            <a:graphicFrameLocks noChangeAspect="1"/>
          </p:cNvGraphicFramePr>
          <p:nvPr/>
        </p:nvGraphicFramePr>
        <p:xfrm>
          <a:off x="7467600" y="1447801"/>
          <a:ext cx="25908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CS ChemDraw Drawing" r:id="rId6" imgW="3208020" imgH="1254760" progId="ChemDraw.Document.6.0">
                  <p:embed/>
                </p:oleObj>
              </mc:Choice>
              <mc:Fallback>
                <p:oleObj name="CS ChemDraw Drawing" r:id="rId6" imgW="3208020" imgH="12547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447801"/>
                        <a:ext cx="25908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07" name="Object 11"/>
          <p:cNvGraphicFramePr>
            <a:graphicFrameLocks noChangeAspect="1"/>
          </p:cNvGraphicFramePr>
          <p:nvPr/>
        </p:nvGraphicFramePr>
        <p:xfrm>
          <a:off x="4495800" y="2611438"/>
          <a:ext cx="16716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CS ChemDraw Drawing" r:id="rId8" imgW="1671320" imgH="970280" progId="ChemDraw.Document.6.0">
                  <p:embed/>
                </p:oleObj>
              </mc:Choice>
              <mc:Fallback>
                <p:oleObj name="CS ChemDraw Drawing" r:id="rId8" imgW="1671320" imgH="97028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611438"/>
                        <a:ext cx="1671638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08" name="Object 12"/>
          <p:cNvGraphicFramePr>
            <a:graphicFrameLocks noChangeAspect="1"/>
          </p:cNvGraphicFramePr>
          <p:nvPr/>
        </p:nvGraphicFramePr>
        <p:xfrm>
          <a:off x="7543800" y="3810001"/>
          <a:ext cx="18351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CS ChemDraw Drawing" r:id="rId10" imgW="2057400" imgH="828040" progId="ChemDraw.Document.6.0">
                  <p:embed/>
                </p:oleObj>
              </mc:Choice>
              <mc:Fallback>
                <p:oleObj name="CS ChemDraw Drawing" r:id="rId10" imgW="2057400" imgH="8280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810001"/>
                        <a:ext cx="18351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09" name="Object 13"/>
          <p:cNvGraphicFramePr>
            <a:graphicFrameLocks noChangeAspect="1"/>
          </p:cNvGraphicFramePr>
          <p:nvPr/>
        </p:nvGraphicFramePr>
        <p:xfrm>
          <a:off x="4419601" y="3962401"/>
          <a:ext cx="18002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CS ChemDraw Drawing" r:id="rId12" imgW="1800860" imgH="652780" progId="ChemDraw.Document.6.0">
                  <p:embed/>
                </p:oleObj>
              </mc:Choice>
              <mc:Fallback>
                <p:oleObj name="CS ChemDraw Drawing" r:id="rId12" imgW="1800860" imgH="65278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1" y="3962401"/>
                        <a:ext cx="1800225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10" name="Object 14"/>
          <p:cNvGraphicFramePr>
            <a:graphicFrameLocks noChangeAspect="1"/>
          </p:cNvGraphicFramePr>
          <p:nvPr/>
        </p:nvGraphicFramePr>
        <p:xfrm>
          <a:off x="7543800" y="4800601"/>
          <a:ext cx="18351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CS ChemDraw Drawing" r:id="rId14" imgW="2057400" imgH="828040" progId="ChemDraw.Document.6.0">
                  <p:embed/>
                </p:oleObj>
              </mc:Choice>
              <mc:Fallback>
                <p:oleObj name="CS ChemDraw Drawing" r:id="rId14" imgW="2057400" imgH="8280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800601"/>
                        <a:ext cx="18351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11" name="Object 15"/>
          <p:cNvGraphicFramePr>
            <a:graphicFrameLocks noChangeAspect="1"/>
          </p:cNvGraphicFramePr>
          <p:nvPr/>
        </p:nvGraphicFramePr>
        <p:xfrm>
          <a:off x="7391400" y="2389188"/>
          <a:ext cx="1981200" cy="134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CS ChemDraw Drawing" r:id="rId16" imgW="2219960" imgH="1508760" progId="ChemDraw.Document.6.0">
                  <p:embed/>
                </p:oleObj>
              </mc:Choice>
              <mc:Fallback>
                <p:oleObj name="CS ChemDraw Drawing" r:id="rId16" imgW="2219960" imgH="15087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89188"/>
                        <a:ext cx="1981200" cy="134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12" name="Object 16"/>
          <p:cNvGraphicFramePr>
            <a:graphicFrameLocks noChangeAspect="1"/>
          </p:cNvGraphicFramePr>
          <p:nvPr/>
        </p:nvGraphicFramePr>
        <p:xfrm>
          <a:off x="4429126" y="4876800"/>
          <a:ext cx="174307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CS ChemDraw Drawing" r:id="rId18" imgW="1742440" imgH="617220" progId="ChemDraw.Document.6.0">
                  <p:embed/>
                </p:oleObj>
              </mc:Choice>
              <mc:Fallback>
                <p:oleObj name="CS ChemDraw Drawing" r:id="rId18" imgW="1742440" imgH="6172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6" y="4876800"/>
                        <a:ext cx="174307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13" name="Object 17"/>
          <p:cNvGraphicFramePr>
            <a:graphicFrameLocks noChangeAspect="1"/>
          </p:cNvGraphicFramePr>
          <p:nvPr/>
        </p:nvGraphicFramePr>
        <p:xfrm>
          <a:off x="7543800" y="5715001"/>
          <a:ext cx="19050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CS ChemDraw Drawing" r:id="rId20" imgW="2057400" imgH="828040" progId="ChemDraw.Document.6.0">
                  <p:embed/>
                </p:oleObj>
              </mc:Choice>
              <mc:Fallback>
                <p:oleObj name="CS ChemDraw Drawing" r:id="rId20" imgW="2057400" imgH="8280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715001"/>
                        <a:ext cx="19050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1714" name="Object 18"/>
          <p:cNvGraphicFramePr>
            <a:graphicFrameLocks noChangeAspect="1"/>
          </p:cNvGraphicFramePr>
          <p:nvPr/>
        </p:nvGraphicFramePr>
        <p:xfrm>
          <a:off x="4419601" y="5715000"/>
          <a:ext cx="17065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CS ChemDraw Drawing" r:id="rId22" imgW="1706880" imgH="617220" progId="ChemDraw.Document.6.0">
                  <p:embed/>
                </p:oleObj>
              </mc:Choice>
              <mc:Fallback>
                <p:oleObj name="CS ChemDraw Drawing" r:id="rId22" imgW="1706880" imgH="6172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1" y="5715000"/>
                        <a:ext cx="1706563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663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699" grpId="0" autoUpdateAnimBg="0"/>
      <p:bldP spid="541700" grpId="0" autoUpdateAnimBg="0"/>
      <p:bldP spid="541701" grpId="0" autoUpdateAnimBg="0"/>
      <p:bldP spid="541702" grpId="0" autoUpdateAnimBg="0"/>
      <p:bldP spid="541703" grpId="0" autoUpdateAnimBg="0"/>
      <p:bldP spid="54170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382000" cy="838200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FF0000"/>
                </a:solidFill>
              </a:rPr>
              <a:t>Non-covalent template-monomer species</a:t>
            </a:r>
          </a:p>
        </p:txBody>
      </p:sp>
      <p:sp>
        <p:nvSpPr>
          <p:cNvPr id="164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3F6DA4-E355-4B69-B788-EC35878C11C0}" type="slidenum">
              <a:rPr lang="ar-SA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45795" name="Rectangle 3"/>
          <p:cNvSpPr>
            <a:spLocks noChangeArrowheads="1"/>
          </p:cNvSpPr>
          <p:nvPr/>
        </p:nvSpPr>
        <p:spPr bwMode="auto">
          <a:xfrm>
            <a:off x="1828800" y="10668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900" b="1" dirty="0">
                <a:solidFill>
                  <a:schemeClr val="accent5"/>
                </a:solidFill>
              </a:rPr>
              <a:t>Template		Binding moiety		Binding at equilibrium</a:t>
            </a:r>
            <a:endParaRPr lang="en-GB" altLang="en-US" sz="1900" dirty="0">
              <a:solidFill>
                <a:schemeClr val="accent5"/>
              </a:solidFill>
            </a:endParaRPr>
          </a:p>
        </p:txBody>
      </p:sp>
      <p:sp>
        <p:nvSpPr>
          <p:cNvPr id="545796" name="Rectangle 4"/>
          <p:cNvSpPr>
            <a:spLocks noChangeArrowheads="1"/>
          </p:cNvSpPr>
          <p:nvPr/>
        </p:nvSpPr>
        <p:spPr bwMode="auto">
          <a:xfrm>
            <a:off x="1905000" y="1600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Acids</a:t>
            </a:r>
            <a:endParaRPr lang="en-GB" altLang="en-US" sz="2000" dirty="0">
              <a:solidFill>
                <a:schemeClr val="accent5"/>
              </a:solidFill>
            </a:endParaRPr>
          </a:p>
        </p:txBody>
      </p:sp>
      <p:sp>
        <p:nvSpPr>
          <p:cNvPr id="545797" name="Rectangle 5"/>
          <p:cNvSpPr>
            <a:spLocks noChangeArrowheads="1"/>
          </p:cNvSpPr>
          <p:nvPr/>
        </p:nvSpPr>
        <p:spPr bwMode="auto">
          <a:xfrm>
            <a:off x="1905000" y="2362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Bases</a:t>
            </a:r>
          </a:p>
        </p:txBody>
      </p:sp>
      <p:sp>
        <p:nvSpPr>
          <p:cNvPr id="545798" name="Rectangle 6"/>
          <p:cNvSpPr>
            <a:spLocks noChangeArrowheads="1"/>
          </p:cNvSpPr>
          <p:nvPr/>
        </p:nvSpPr>
        <p:spPr bwMode="auto">
          <a:xfrm>
            <a:off x="1905000" y="3657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Polyamides</a:t>
            </a:r>
          </a:p>
        </p:txBody>
      </p:sp>
      <p:sp>
        <p:nvSpPr>
          <p:cNvPr id="545799" name="Rectangle 7"/>
          <p:cNvSpPr>
            <a:spLocks noChangeArrowheads="1"/>
          </p:cNvSpPr>
          <p:nvPr/>
        </p:nvSpPr>
        <p:spPr bwMode="auto">
          <a:xfrm>
            <a:off x="1905000" y="5257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1800" dirty="0">
                <a:solidFill>
                  <a:schemeClr val="accent5"/>
                </a:solidFill>
              </a:rPr>
              <a:t>Carboxylates</a:t>
            </a:r>
          </a:p>
        </p:txBody>
      </p:sp>
      <p:graphicFrame>
        <p:nvGraphicFramePr>
          <p:cNvPr id="545800" name="Object 8"/>
          <p:cNvGraphicFramePr>
            <a:graphicFrameLocks noChangeAspect="1"/>
          </p:cNvGraphicFramePr>
          <p:nvPr/>
        </p:nvGraphicFramePr>
        <p:xfrm>
          <a:off x="4879976" y="1600200"/>
          <a:ext cx="9874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CS ChemDraw Drawing" r:id="rId4" imgW="1280160" imgH="660400" progId="ChemDraw.Document.6.0">
                  <p:embed/>
                </p:oleObj>
              </mc:Choice>
              <mc:Fallback>
                <p:oleObj name="CS ChemDraw Drawing" r:id="rId4" imgW="1280160" imgH="6604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9976" y="1600200"/>
                        <a:ext cx="98742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1" name="Object 9"/>
          <p:cNvGraphicFramePr>
            <a:graphicFrameLocks noChangeAspect="1"/>
          </p:cNvGraphicFramePr>
          <p:nvPr/>
        </p:nvGraphicFramePr>
        <p:xfrm>
          <a:off x="7391400" y="1600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CS ChemDraw Drawing" r:id="rId6" imgW="2331720" imgH="741680" progId="ChemDraw.Document.6.0">
                  <p:embed/>
                </p:oleObj>
              </mc:Choice>
              <mc:Fallback>
                <p:oleObj name="CS ChemDraw Drawing" r:id="rId6" imgW="2331720" imgH="74168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600200"/>
                        <a:ext cx="1676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2" name="Object 10"/>
          <p:cNvGraphicFramePr>
            <a:graphicFrameLocks noChangeAspect="1"/>
          </p:cNvGraphicFramePr>
          <p:nvPr/>
        </p:nvGraphicFramePr>
        <p:xfrm>
          <a:off x="5148264" y="2286001"/>
          <a:ext cx="71913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CS ChemDraw Drawing" r:id="rId8" imgW="929640" imgH="744220" progId="ChemDraw.Document.6.0">
                  <p:embed/>
                </p:oleObj>
              </mc:Choice>
              <mc:Fallback>
                <p:oleObj name="CS ChemDraw Drawing" r:id="rId8" imgW="929640" imgH="7442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4" y="2286001"/>
                        <a:ext cx="71913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3" name="Object 11"/>
          <p:cNvGraphicFramePr>
            <a:graphicFrameLocks noChangeAspect="1"/>
          </p:cNvGraphicFramePr>
          <p:nvPr/>
        </p:nvGraphicFramePr>
        <p:xfrm>
          <a:off x="7543800" y="2289176"/>
          <a:ext cx="15240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CS ChemDraw Drawing" r:id="rId10" imgW="1973580" imgH="784860" progId="ChemDraw.Document.6.0">
                  <p:embed/>
                </p:oleObj>
              </mc:Choice>
              <mc:Fallback>
                <p:oleObj name="CS ChemDraw Drawing" r:id="rId10" imgW="1973580" imgH="7848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289176"/>
                        <a:ext cx="15240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4" name="Object 12"/>
          <p:cNvGraphicFramePr>
            <a:graphicFrameLocks noChangeAspect="1"/>
          </p:cNvGraphicFramePr>
          <p:nvPr/>
        </p:nvGraphicFramePr>
        <p:xfrm>
          <a:off x="7772400" y="2743201"/>
          <a:ext cx="2514600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CS ChemDraw Drawing" r:id="rId12" imgW="3596640" imgH="3167380" progId="ChemDraw.Document.6.0">
                  <p:embed/>
                </p:oleObj>
              </mc:Choice>
              <mc:Fallback>
                <p:oleObj name="CS ChemDraw Drawing" r:id="rId12" imgW="3596640" imgH="316738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2743201"/>
                        <a:ext cx="2514600" cy="221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5" name="Object 13"/>
          <p:cNvGraphicFramePr>
            <a:graphicFrameLocks noChangeAspect="1"/>
          </p:cNvGraphicFramePr>
          <p:nvPr/>
        </p:nvGraphicFramePr>
        <p:xfrm>
          <a:off x="4114801" y="3429000"/>
          <a:ext cx="29241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CS ChemDraw Drawing" r:id="rId14" imgW="2923540" imgH="977900" progId="ChemDraw.Document.6.0">
                  <p:embed/>
                </p:oleObj>
              </mc:Choice>
              <mc:Fallback>
                <p:oleObj name="CS ChemDraw Drawing" r:id="rId14" imgW="2923540" imgH="97790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1" y="3429000"/>
                        <a:ext cx="29241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6" name="Object 14"/>
          <p:cNvGraphicFramePr>
            <a:graphicFrameLocks noChangeAspect="1"/>
          </p:cNvGraphicFramePr>
          <p:nvPr/>
        </p:nvGraphicFramePr>
        <p:xfrm>
          <a:off x="4572001" y="5181601"/>
          <a:ext cx="16938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CS ChemDraw Drawing" r:id="rId16" imgW="1694180" imgH="607060" progId="ChemDraw.Document.6.0">
                  <p:embed/>
                </p:oleObj>
              </mc:Choice>
              <mc:Fallback>
                <p:oleObj name="CS ChemDraw Drawing" r:id="rId16" imgW="1694180" imgH="6070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1" y="5181601"/>
                        <a:ext cx="16938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5807" name="Object 15"/>
          <p:cNvGraphicFramePr>
            <a:graphicFrameLocks noChangeAspect="1"/>
          </p:cNvGraphicFramePr>
          <p:nvPr/>
        </p:nvGraphicFramePr>
        <p:xfrm>
          <a:off x="6858000" y="4800601"/>
          <a:ext cx="2414588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CS ChemDraw Drawing" r:id="rId18" imgW="2415540" imgH="1445260" progId="ChemDraw.Document.6.0">
                  <p:embed/>
                </p:oleObj>
              </mc:Choice>
              <mc:Fallback>
                <p:oleObj name="CS ChemDraw Drawing" r:id="rId18" imgW="2415540" imgH="144526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800601"/>
                        <a:ext cx="2414588" cy="144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808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5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5" grpId="0" autoUpdateAnimBg="0"/>
      <p:bldP spid="545796" grpId="0" autoUpdateAnimBg="0"/>
      <p:bldP spid="545797" grpId="0" autoUpdateAnimBg="0"/>
      <p:bldP spid="545798" grpId="0" autoUpdateAnimBg="0"/>
      <p:bldP spid="54579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Imprinting methodologies </a:t>
            </a:r>
            <a:br>
              <a:rPr lang="en-GB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GB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- advantages and disadvantages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41438"/>
            <a:ext cx="7772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b="1" dirty="0" smtClean="0">
                <a:solidFill>
                  <a:schemeClr val="accent2"/>
                </a:solidFill>
              </a:rPr>
              <a:t>Covalent Imprinting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z="2800" dirty="0"/>
              <a:t>Ability to fix template in place during polymerisation - lower dispersity in binding sites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z="2800" dirty="0"/>
              <a:t>Can be carried out in any solvent flexibility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z="2800" dirty="0"/>
              <a:t>Can be difficult to remove template from polymer - low recovery of valuable templates and low number of binding sites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GB" altLang="en-US" sz="2800" dirty="0"/>
              <a:t>Poor kinetics of re-binding</a:t>
            </a:r>
            <a:r>
              <a:rPr lang="en-GB" altLang="en-US" sz="2800" dirty="0">
                <a:cs typeface="Times New Roman" panose="02020603050405020304" pitchFamily="18" charset="0"/>
              </a:rPr>
              <a:t> </a:t>
            </a:r>
            <a:endParaRPr lang="en-GB" altLang="en-US" sz="2800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F1D9A-E79D-4060-8AB2-F33628A972EC}" type="slidenum">
              <a:rPr lang="ar-SA" altLang="en-US" smtClean="0">
                <a:solidFill>
                  <a:srgbClr val="000000"/>
                </a:solidFill>
              </a:rPr>
              <a:pPr/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0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Imprinting methodologies </a:t>
            </a:r>
            <a:br>
              <a:rPr lang="en-GB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GB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- advantages and disadvantages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00200"/>
            <a:ext cx="7772400" cy="4495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b="1" dirty="0">
                <a:solidFill>
                  <a:schemeClr val="accent2"/>
                </a:solidFill>
              </a:rPr>
              <a:t>Non-covalent imprinting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altLang="en-US" sz="2400" dirty="0"/>
              <a:t>Easy to remove template from polymer- good recovery of valuable templates and accessible binding sites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altLang="en-US" sz="2400" dirty="0"/>
              <a:t>Very large number of templates agreeable to non-covalent imprinting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altLang="en-US" sz="2400" dirty="0"/>
              <a:t>Rapid kinetics of re-binding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altLang="en-US" sz="2400" dirty="0"/>
              <a:t>Inability to fix template in place during polymerisation – polydispersity in binding sites, poor definition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altLang="en-US" sz="2400" dirty="0"/>
              <a:t>Generally requires low-polarity </a:t>
            </a:r>
            <a:r>
              <a:rPr lang="en-GB" altLang="en-US" sz="2400" b="1" dirty="0"/>
              <a:t>aprotic</a:t>
            </a:r>
            <a:r>
              <a:rPr lang="en-GB" altLang="en-US" sz="2400" dirty="0"/>
              <a:t> solvents - incompatible with aqueous polymerisations</a:t>
            </a:r>
            <a:r>
              <a:rPr lang="en-GB" altLang="en-US" sz="2400" dirty="0"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974E733-E497-4F8B-BE16-0B4D3B0694EC}" type="slidenum">
              <a:rPr lang="ar-SA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7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Important Factors in MIP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/>
              <a:t>Type of Monomer</a:t>
            </a:r>
          </a:p>
          <a:p>
            <a:pPr eaLnBrk="1" hangingPunct="1"/>
            <a:r>
              <a:rPr lang="en-US" altLang="en-US" sz="2400" dirty="0" smtClean="0"/>
              <a:t>Type of Solvent to remove the template</a:t>
            </a:r>
          </a:p>
          <a:p>
            <a:pPr eaLnBrk="1" hangingPunct="1"/>
            <a:r>
              <a:rPr lang="en-US" altLang="en-US" sz="2400" dirty="0" smtClean="0"/>
              <a:t>Type of Initiator</a:t>
            </a:r>
          </a:p>
          <a:p>
            <a:pPr eaLnBrk="1" hangingPunct="1"/>
            <a:r>
              <a:rPr lang="en-US" altLang="en-US" sz="2400" dirty="0" smtClean="0"/>
              <a:t>Type of Cross linker</a:t>
            </a:r>
          </a:p>
          <a:p>
            <a:pPr eaLnBrk="1" hangingPunct="1"/>
            <a:r>
              <a:rPr lang="en-US" altLang="en-US" sz="2400" dirty="0" smtClean="0"/>
              <a:t>Reaction Temp.</a:t>
            </a:r>
          </a:p>
          <a:p>
            <a:pPr eaLnBrk="1" hangingPunct="1"/>
            <a:r>
              <a:rPr lang="en-US" altLang="en-US" sz="2400" dirty="0" smtClean="0"/>
              <a:t>Time duration</a:t>
            </a:r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568E033-43AE-4E67-B023-C98274928243}" type="slidenum">
              <a:rPr lang="ar-SA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4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Molecular Imprinting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A39D-37C6-43A4-A689-77ABBBC8A7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15888"/>
            <a:ext cx="7772400" cy="685800"/>
          </a:xfrm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FF0000"/>
                </a:solidFill>
              </a:rPr>
              <a:t>Schematic of molecular imprinting</a:t>
            </a:r>
          </a:p>
        </p:txBody>
      </p:sp>
      <p:sp>
        <p:nvSpPr>
          <p:cNvPr id="51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A1C5971-AC0D-4B96-B46D-79FF5CCC8458}" type="slidenum">
              <a:rPr lang="ar-SA" altLang="en-US" smtClean="0">
                <a:solidFill>
                  <a:srgbClr val="000000"/>
                </a:solidFill>
              </a:rPr>
              <a:pPr/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09800" y="1316039"/>
            <a:ext cx="2332038" cy="1538287"/>
            <a:chOff x="432" y="829"/>
            <a:chExt cx="1469" cy="969"/>
          </a:xfrm>
        </p:grpSpPr>
        <p:pic>
          <p:nvPicPr>
            <p:cNvPr id="5208" name="Picture 4" descr="Template"/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562282"/>
                </a:clrFrom>
                <a:clrTo>
                  <a:srgbClr val="562282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829"/>
              <a:ext cx="1469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09" name="Text Box 5"/>
            <p:cNvSpPr txBox="1">
              <a:spLocks noChangeArrowheads="1"/>
            </p:cNvSpPr>
            <p:nvPr/>
          </p:nvSpPr>
          <p:spPr bwMode="auto">
            <a:xfrm>
              <a:off x="624" y="1200"/>
              <a:ext cx="907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2000" b="1">
                  <a:solidFill>
                    <a:srgbClr val="CC3300"/>
                  </a:solidFill>
                </a:rPr>
                <a:t>Template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953000" y="1600200"/>
            <a:ext cx="1233488" cy="1042988"/>
            <a:chOff x="2160" y="1008"/>
            <a:chExt cx="777" cy="657"/>
          </a:xfrm>
        </p:grpSpPr>
        <p:grpSp>
          <p:nvGrpSpPr>
            <p:cNvPr id="5204" name="Group 7"/>
            <p:cNvGrpSpPr>
              <a:grpSpLocks/>
            </p:cNvGrpSpPr>
            <p:nvPr/>
          </p:nvGrpSpPr>
          <p:grpSpPr bwMode="auto">
            <a:xfrm>
              <a:off x="2176" y="1008"/>
              <a:ext cx="761" cy="355"/>
              <a:chOff x="2176" y="1008"/>
              <a:chExt cx="761" cy="355"/>
            </a:xfrm>
          </p:grpSpPr>
          <p:sp>
            <p:nvSpPr>
              <p:cNvPr id="5206" name="Line 8"/>
              <p:cNvSpPr>
                <a:spLocks noChangeShapeType="1"/>
              </p:cNvSpPr>
              <p:nvPr/>
            </p:nvSpPr>
            <p:spPr bwMode="auto">
              <a:xfrm>
                <a:off x="2224" y="1362"/>
                <a:ext cx="605" cy="1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207" name="Text Box 9"/>
              <p:cNvSpPr txBox="1">
                <a:spLocks noChangeArrowheads="1"/>
              </p:cNvSpPr>
              <p:nvPr/>
            </p:nvSpPr>
            <p:spPr bwMode="auto">
              <a:xfrm>
                <a:off x="2176" y="1008"/>
                <a:ext cx="761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1800" b="1" dirty="0">
                    <a:solidFill>
                      <a:srgbClr val="FFFF00"/>
                    </a:solidFill>
                  </a:rPr>
                  <a:t>assembly</a:t>
                </a:r>
              </a:p>
            </p:txBody>
          </p:sp>
        </p:grpSp>
        <p:sp>
          <p:nvSpPr>
            <p:cNvPr id="5205" name="Text Box 10"/>
            <p:cNvSpPr txBox="1">
              <a:spLocks noChangeArrowheads="1"/>
            </p:cNvSpPr>
            <p:nvPr/>
          </p:nvSpPr>
          <p:spPr bwMode="auto">
            <a:xfrm>
              <a:off x="2160" y="1440"/>
              <a:ext cx="72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800" b="1" dirty="0">
                  <a:solidFill>
                    <a:srgbClr val="FFFF00"/>
                  </a:solidFill>
                </a:rPr>
                <a:t>(binding)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6705600" y="1371600"/>
            <a:ext cx="2332038" cy="1538288"/>
            <a:chOff x="432" y="829"/>
            <a:chExt cx="1469" cy="969"/>
          </a:xfrm>
        </p:grpSpPr>
        <p:pic>
          <p:nvPicPr>
            <p:cNvPr id="5202" name="Picture 12" descr="Template"/>
            <p:cNvPicPr preferRelativeResize="0"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562282"/>
                </a:clrFrom>
                <a:clrTo>
                  <a:srgbClr val="562282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829"/>
              <a:ext cx="1469" cy="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03" name="Text Box 13"/>
            <p:cNvSpPr txBox="1">
              <a:spLocks noChangeArrowheads="1"/>
            </p:cNvSpPr>
            <p:nvPr/>
          </p:nvSpPr>
          <p:spPr bwMode="auto">
            <a:xfrm>
              <a:off x="624" y="1200"/>
              <a:ext cx="907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2000" b="1">
                  <a:solidFill>
                    <a:srgbClr val="CC3300"/>
                  </a:solidFill>
                </a:rPr>
                <a:t>Template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6854826" y="1241425"/>
            <a:ext cx="460375" cy="617538"/>
            <a:chOff x="1070" y="2256"/>
            <a:chExt cx="370" cy="480"/>
          </a:xfrm>
        </p:grpSpPr>
        <p:graphicFrame>
          <p:nvGraphicFramePr>
            <p:cNvPr id="5200" name="Object 15"/>
            <p:cNvGraphicFramePr>
              <a:graphicFrameLocks noChangeAspect="1"/>
            </p:cNvGraphicFramePr>
            <p:nvPr/>
          </p:nvGraphicFramePr>
          <p:xfrm>
            <a:off x="1070" y="2256"/>
            <a:ext cx="322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2" name="CS ChemDraw Drawing" r:id="rId4" imgW="342900" imgH="459740" progId="ChemDraw.Document.6.0">
                    <p:embed/>
                  </p:oleObj>
                </mc:Choice>
                <mc:Fallback>
                  <p:oleObj name="CS ChemDraw Drawing" r:id="rId4" imgW="342900" imgH="45974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0" y="2256"/>
                          <a:ext cx="322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01" name="Oval 16"/>
            <p:cNvSpPr>
              <a:spLocks noChangeArrowheads="1"/>
            </p:cNvSpPr>
            <p:nvPr/>
          </p:nvSpPr>
          <p:spPr bwMode="auto">
            <a:xfrm>
              <a:off x="1248" y="2544"/>
              <a:ext cx="192" cy="19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2133600" y="914400"/>
            <a:ext cx="547688" cy="693738"/>
            <a:chOff x="384" y="576"/>
            <a:chExt cx="345" cy="437"/>
          </a:xfrm>
        </p:grpSpPr>
        <p:sp>
          <p:nvSpPr>
            <p:cNvPr id="5197" name="Text Box 18"/>
            <p:cNvSpPr txBox="1">
              <a:spLocks noChangeArrowheads="1"/>
            </p:cNvSpPr>
            <p:nvPr/>
          </p:nvSpPr>
          <p:spPr bwMode="auto">
            <a:xfrm>
              <a:off x="528" y="576"/>
              <a:ext cx="201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2000" b="1">
                  <a:solidFill>
                    <a:srgbClr val="000000"/>
                  </a:solidFill>
                </a:rPr>
                <a:t>a</a:t>
              </a:r>
            </a:p>
          </p:txBody>
        </p:sp>
        <p:graphicFrame>
          <p:nvGraphicFramePr>
            <p:cNvPr id="5198" name="Object 19"/>
            <p:cNvGraphicFramePr>
              <a:graphicFrameLocks noChangeAspect="1"/>
            </p:cNvGraphicFramePr>
            <p:nvPr/>
          </p:nvGraphicFramePr>
          <p:xfrm>
            <a:off x="384" y="624"/>
            <a:ext cx="252" cy="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3" name="CS ChemDraw Drawing" r:id="rId6" imgW="342900" imgH="459740" progId="ChemDraw.Document.6.0">
                    <p:embed/>
                  </p:oleObj>
                </mc:Choice>
                <mc:Fallback>
                  <p:oleObj name="CS ChemDraw Drawing" r:id="rId6" imgW="342900" imgH="45974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624"/>
                          <a:ext cx="252" cy="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99" name="Oval 20"/>
            <p:cNvSpPr>
              <a:spLocks noChangeArrowheads="1"/>
            </p:cNvSpPr>
            <p:nvPr/>
          </p:nvSpPr>
          <p:spPr bwMode="auto">
            <a:xfrm>
              <a:off x="524" y="857"/>
              <a:ext cx="150" cy="1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191000" y="1447800"/>
            <a:ext cx="609600" cy="762000"/>
            <a:chOff x="1680" y="912"/>
            <a:chExt cx="384" cy="480"/>
          </a:xfrm>
        </p:grpSpPr>
        <p:sp>
          <p:nvSpPr>
            <p:cNvPr id="5194" name="Text Box 22"/>
            <p:cNvSpPr txBox="1">
              <a:spLocks noChangeArrowheads="1"/>
            </p:cNvSpPr>
            <p:nvPr/>
          </p:nvSpPr>
          <p:spPr bwMode="auto">
            <a:xfrm>
              <a:off x="1776" y="912"/>
              <a:ext cx="201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2000" b="1">
                  <a:solidFill>
                    <a:srgbClr val="000000"/>
                  </a:solidFill>
                </a:rPr>
                <a:t>c</a:t>
              </a:r>
            </a:p>
          </p:txBody>
        </p:sp>
        <p:graphicFrame>
          <p:nvGraphicFramePr>
            <p:cNvPr id="5195" name="Object 23"/>
            <p:cNvGraphicFramePr>
              <a:graphicFrameLocks noChangeAspect="1"/>
            </p:cNvGraphicFramePr>
            <p:nvPr/>
          </p:nvGraphicFramePr>
          <p:xfrm>
            <a:off x="1739" y="1217"/>
            <a:ext cx="325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4" name="CS ChemDraw Drawing" r:id="rId7" imgW="398780" imgH="259080" progId="ChemDraw.Document.6.0">
                    <p:embed/>
                  </p:oleObj>
                </mc:Choice>
                <mc:Fallback>
                  <p:oleObj name="CS ChemDraw Drawing" r:id="rId7" imgW="398780" imgH="25908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9" y="1217"/>
                          <a:ext cx="325" cy="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96" name="Rectangle 24"/>
            <p:cNvSpPr>
              <a:spLocks noChangeArrowheads="1"/>
            </p:cNvSpPr>
            <p:nvPr/>
          </p:nvSpPr>
          <p:spPr bwMode="auto">
            <a:xfrm>
              <a:off x="1680" y="1200"/>
              <a:ext cx="144" cy="12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2035176" y="2667001"/>
            <a:ext cx="631825" cy="754063"/>
            <a:chOff x="322" y="1680"/>
            <a:chExt cx="398" cy="475"/>
          </a:xfrm>
        </p:grpSpPr>
        <p:sp>
          <p:nvSpPr>
            <p:cNvPr id="5191" name="Text Box 26"/>
            <p:cNvSpPr txBox="1">
              <a:spLocks noChangeArrowheads="1"/>
            </p:cNvSpPr>
            <p:nvPr/>
          </p:nvSpPr>
          <p:spPr bwMode="auto">
            <a:xfrm>
              <a:off x="322" y="1680"/>
              <a:ext cx="210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2000" b="1">
                  <a:solidFill>
                    <a:srgbClr val="000000"/>
                  </a:solidFill>
                </a:rPr>
                <a:t>b</a:t>
              </a:r>
            </a:p>
          </p:txBody>
        </p:sp>
        <p:graphicFrame>
          <p:nvGraphicFramePr>
            <p:cNvPr id="5192" name="Object 27"/>
            <p:cNvGraphicFramePr>
              <a:graphicFrameLocks noChangeAspect="1"/>
            </p:cNvGraphicFramePr>
            <p:nvPr/>
          </p:nvGraphicFramePr>
          <p:xfrm>
            <a:off x="418" y="1742"/>
            <a:ext cx="281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CS ChemDraw Drawing" r:id="rId9" imgW="317500" imgH="358140" progId="ChemDraw.Document.6.0">
                    <p:embed/>
                  </p:oleObj>
                </mc:Choice>
                <mc:Fallback>
                  <p:oleObj name="CS ChemDraw Drawing" r:id="rId9" imgW="317500" imgH="35814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" y="1742"/>
                          <a:ext cx="281" cy="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93" name="AutoShape 28"/>
            <p:cNvSpPr>
              <a:spLocks noChangeArrowheads="1"/>
            </p:cNvSpPr>
            <p:nvPr/>
          </p:nvSpPr>
          <p:spPr bwMode="auto">
            <a:xfrm rot="-6361126">
              <a:off x="554" y="1702"/>
              <a:ext cx="188" cy="144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1" y="2438401"/>
            <a:ext cx="479425" cy="754063"/>
            <a:chOff x="418" y="1680"/>
            <a:chExt cx="302" cy="475"/>
          </a:xfrm>
        </p:grpSpPr>
        <p:graphicFrame>
          <p:nvGraphicFramePr>
            <p:cNvPr id="5189" name="Object 30"/>
            <p:cNvGraphicFramePr>
              <a:graphicFrameLocks noChangeAspect="1"/>
            </p:cNvGraphicFramePr>
            <p:nvPr/>
          </p:nvGraphicFramePr>
          <p:xfrm>
            <a:off x="418" y="1742"/>
            <a:ext cx="281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CS ChemDraw Drawing" r:id="rId11" imgW="317500" imgH="358140" progId="ChemDraw.Document.6.0">
                    <p:embed/>
                  </p:oleObj>
                </mc:Choice>
                <mc:Fallback>
                  <p:oleObj name="CS ChemDraw Drawing" r:id="rId11" imgW="317500" imgH="35814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" y="1742"/>
                          <a:ext cx="281" cy="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90" name="AutoShape 31"/>
            <p:cNvSpPr>
              <a:spLocks noChangeArrowheads="1"/>
            </p:cNvSpPr>
            <p:nvPr/>
          </p:nvSpPr>
          <p:spPr bwMode="auto">
            <a:xfrm rot="-6361126">
              <a:off x="554" y="1702"/>
              <a:ext cx="188" cy="144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32"/>
          <p:cNvGrpSpPr>
            <a:grpSpLocks noChangeAspect="1"/>
          </p:cNvGrpSpPr>
          <p:nvPr/>
        </p:nvGrpSpPr>
        <p:grpSpPr bwMode="auto">
          <a:xfrm>
            <a:off x="8367714" y="1997075"/>
            <a:ext cx="676275" cy="338138"/>
            <a:chOff x="1680" y="1200"/>
            <a:chExt cx="384" cy="192"/>
          </a:xfrm>
        </p:grpSpPr>
        <p:graphicFrame>
          <p:nvGraphicFramePr>
            <p:cNvPr id="5187" name="Object 33"/>
            <p:cNvGraphicFramePr>
              <a:graphicFrameLocks noChangeAspect="1"/>
            </p:cNvGraphicFramePr>
            <p:nvPr/>
          </p:nvGraphicFramePr>
          <p:xfrm>
            <a:off x="1739" y="1217"/>
            <a:ext cx="325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CS ChemDraw Drawing" r:id="rId12" imgW="398780" imgH="259080" progId="ChemDraw.Document.6.0">
                    <p:embed/>
                  </p:oleObj>
                </mc:Choice>
                <mc:Fallback>
                  <p:oleObj name="CS ChemDraw Drawing" r:id="rId12" imgW="398780" imgH="259080" progId="ChemDraw.Document.6.0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9" y="1217"/>
                          <a:ext cx="325" cy="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88" name="Rectangle 34"/>
            <p:cNvSpPr>
              <a:spLocks noChangeAspect="1" noChangeArrowheads="1"/>
            </p:cNvSpPr>
            <p:nvPr/>
          </p:nvSpPr>
          <p:spPr bwMode="auto">
            <a:xfrm>
              <a:off x="1680" y="1200"/>
              <a:ext cx="144" cy="12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7772401" y="2971800"/>
            <a:ext cx="3148013" cy="876300"/>
            <a:chOff x="3936" y="1872"/>
            <a:chExt cx="809" cy="552"/>
          </a:xfrm>
        </p:grpSpPr>
        <p:sp>
          <p:nvSpPr>
            <p:cNvPr id="5185" name="Line 36"/>
            <p:cNvSpPr>
              <a:spLocks noChangeShapeType="1"/>
            </p:cNvSpPr>
            <p:nvPr/>
          </p:nvSpPr>
          <p:spPr bwMode="auto">
            <a:xfrm>
              <a:off x="3936" y="1896"/>
              <a:ext cx="0" cy="52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86" name="Text Box 37"/>
            <p:cNvSpPr txBox="1">
              <a:spLocks noChangeArrowheads="1"/>
            </p:cNvSpPr>
            <p:nvPr/>
          </p:nvSpPr>
          <p:spPr bwMode="auto">
            <a:xfrm>
              <a:off x="3984" y="1872"/>
              <a:ext cx="76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600" b="1" dirty="0">
                  <a:solidFill>
                    <a:srgbClr val="FFFF00"/>
                  </a:solidFill>
                </a:rPr>
                <a:t>1- add cross-linker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600" b="1" dirty="0">
                  <a:solidFill>
                    <a:srgbClr val="FFFF00"/>
                  </a:solidFill>
                </a:rPr>
                <a:t>2- polymerase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400" b="1" dirty="0">
                  <a:solidFill>
                    <a:srgbClr val="FFFF00"/>
                  </a:solidFill>
                </a:rPr>
                <a:t>(in </a:t>
              </a:r>
              <a:r>
                <a:rPr lang="en-GB" altLang="en-US" sz="1400" b="1" dirty="0" err="1">
                  <a:solidFill>
                    <a:srgbClr val="FFFF00"/>
                  </a:solidFill>
                </a:rPr>
                <a:t>porogenic</a:t>
              </a:r>
              <a:r>
                <a:rPr lang="en-GB" altLang="en-US" sz="1400" b="1" dirty="0">
                  <a:solidFill>
                    <a:srgbClr val="FFFF00"/>
                  </a:solidFill>
                </a:rPr>
                <a:t> solvent)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6705600" y="4191000"/>
            <a:ext cx="2819400" cy="1905000"/>
            <a:chOff x="3264" y="2640"/>
            <a:chExt cx="1776" cy="1200"/>
          </a:xfrm>
        </p:grpSpPr>
        <p:grpSp>
          <p:nvGrpSpPr>
            <p:cNvPr id="5163" name="Group 39"/>
            <p:cNvGrpSpPr>
              <a:grpSpLocks/>
            </p:cNvGrpSpPr>
            <p:nvPr/>
          </p:nvGrpSpPr>
          <p:grpSpPr bwMode="auto">
            <a:xfrm>
              <a:off x="3264" y="2640"/>
              <a:ext cx="1776" cy="1200"/>
              <a:chOff x="3264" y="2640"/>
              <a:chExt cx="1776" cy="1200"/>
            </a:xfrm>
          </p:grpSpPr>
          <p:sp>
            <p:nvSpPr>
              <p:cNvPr id="5171" name="Line 40"/>
              <p:cNvSpPr>
                <a:spLocks noChangeShapeType="1"/>
              </p:cNvSpPr>
              <p:nvPr/>
            </p:nvSpPr>
            <p:spPr bwMode="auto">
              <a:xfrm flipV="1">
                <a:off x="3696" y="3600"/>
                <a:ext cx="13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72" name="Group 41"/>
              <p:cNvGrpSpPr>
                <a:grpSpLocks/>
              </p:cNvGrpSpPr>
              <p:nvPr/>
            </p:nvGrpSpPr>
            <p:grpSpPr bwMode="auto">
              <a:xfrm>
                <a:off x="3264" y="2640"/>
                <a:ext cx="1776" cy="1200"/>
                <a:chOff x="3264" y="2640"/>
                <a:chExt cx="1776" cy="1200"/>
              </a:xfrm>
            </p:grpSpPr>
            <p:sp>
              <p:nvSpPr>
                <p:cNvPr id="5173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08" y="2880"/>
                  <a:ext cx="192" cy="7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4" name="Line 43"/>
                <p:cNvSpPr>
                  <a:spLocks noChangeShapeType="1"/>
                </p:cNvSpPr>
                <p:nvPr/>
              </p:nvSpPr>
              <p:spPr bwMode="auto">
                <a:xfrm>
                  <a:off x="3264" y="3504"/>
                  <a:ext cx="528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5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3600" y="264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6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456" y="2784"/>
                  <a:ext cx="6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7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504" y="3792"/>
                  <a:ext cx="192" cy="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8" name="Line 47"/>
                <p:cNvSpPr>
                  <a:spLocks noChangeShapeType="1"/>
                </p:cNvSpPr>
                <p:nvPr/>
              </p:nvSpPr>
              <p:spPr bwMode="auto">
                <a:xfrm flipH="1" flipV="1">
                  <a:off x="4080" y="2640"/>
                  <a:ext cx="96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79" name="Line 48"/>
                <p:cNvSpPr>
                  <a:spLocks noChangeShapeType="1"/>
                </p:cNvSpPr>
                <p:nvPr/>
              </p:nvSpPr>
              <p:spPr bwMode="auto">
                <a:xfrm flipH="1" flipV="1">
                  <a:off x="4176" y="2880"/>
                  <a:ext cx="672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80" name="Line 49"/>
                <p:cNvSpPr>
                  <a:spLocks noChangeShapeType="1"/>
                </p:cNvSpPr>
                <p:nvPr/>
              </p:nvSpPr>
              <p:spPr bwMode="auto">
                <a:xfrm flipH="1" flipV="1">
                  <a:off x="4800" y="2832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81" name="Line 50"/>
                <p:cNvSpPr>
                  <a:spLocks noChangeShapeType="1"/>
                </p:cNvSpPr>
                <p:nvPr/>
              </p:nvSpPr>
              <p:spPr bwMode="auto">
                <a:xfrm flipH="1" flipV="1">
                  <a:off x="4752" y="3168"/>
                  <a:ext cx="288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82" name="Line 51"/>
                <p:cNvSpPr>
                  <a:spLocks noChangeShapeType="1"/>
                </p:cNvSpPr>
                <p:nvPr/>
              </p:nvSpPr>
              <p:spPr bwMode="auto">
                <a:xfrm flipH="1" flipV="1">
                  <a:off x="3600" y="2880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83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696" y="3552"/>
                  <a:ext cx="96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84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4608" y="321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5164" name="Group 54"/>
            <p:cNvGrpSpPr>
              <a:grpSpLocks/>
            </p:cNvGrpSpPr>
            <p:nvPr/>
          </p:nvGrpSpPr>
          <p:grpSpPr bwMode="auto">
            <a:xfrm>
              <a:off x="3475" y="2775"/>
              <a:ext cx="1469" cy="969"/>
              <a:chOff x="720" y="2784"/>
              <a:chExt cx="1469" cy="969"/>
            </a:xfrm>
          </p:grpSpPr>
          <p:grpSp>
            <p:nvGrpSpPr>
              <p:cNvPr id="5165" name="Group 55"/>
              <p:cNvGrpSpPr>
                <a:grpSpLocks/>
              </p:cNvGrpSpPr>
              <p:nvPr/>
            </p:nvGrpSpPr>
            <p:grpSpPr bwMode="auto">
              <a:xfrm>
                <a:off x="720" y="2784"/>
                <a:ext cx="1469" cy="969"/>
                <a:chOff x="432" y="829"/>
                <a:chExt cx="1469" cy="969"/>
              </a:xfrm>
            </p:grpSpPr>
            <p:pic>
              <p:nvPicPr>
                <p:cNvPr id="5169" name="Picture 56" descr="Template"/>
                <p:cNvPicPr preferRelativeResize="0"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562282"/>
                    </a:clrFrom>
                    <a:clrTo>
                      <a:srgbClr val="562282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" y="829"/>
                  <a:ext cx="1469" cy="9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17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624" y="1200"/>
                  <a:ext cx="907" cy="25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buFontTx/>
                    <a:buNone/>
                  </a:pPr>
                  <a:r>
                    <a:rPr lang="en-GB" altLang="en-US" sz="2000" b="1">
                      <a:solidFill>
                        <a:srgbClr val="CC3300"/>
                      </a:solidFill>
                    </a:rPr>
                    <a:t>Template</a:t>
                  </a:r>
                </a:p>
              </p:txBody>
            </p:sp>
          </p:grpSp>
          <p:sp>
            <p:nvSpPr>
              <p:cNvPr id="5166" name="Oval 58"/>
              <p:cNvSpPr>
                <a:spLocks noChangeArrowheads="1"/>
              </p:cNvSpPr>
              <p:nvPr/>
            </p:nvSpPr>
            <p:spPr bwMode="auto">
              <a:xfrm>
                <a:off x="954" y="2935"/>
                <a:ext cx="150" cy="15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167" name="AutoShape 59"/>
              <p:cNvSpPr>
                <a:spLocks noChangeArrowheads="1"/>
              </p:cNvSpPr>
              <p:nvPr/>
            </p:nvSpPr>
            <p:spPr bwMode="auto">
              <a:xfrm rot="-6361126">
                <a:off x="904" y="3478"/>
                <a:ext cx="188" cy="144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5168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1767" y="3178"/>
                <a:ext cx="160" cy="139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8" name="Group 61"/>
          <p:cNvGrpSpPr>
            <a:grpSpLocks/>
          </p:cNvGrpSpPr>
          <p:nvPr/>
        </p:nvGrpSpPr>
        <p:grpSpPr bwMode="auto">
          <a:xfrm>
            <a:off x="2209800" y="4191000"/>
            <a:ext cx="2819400" cy="1905000"/>
            <a:chOff x="432" y="2640"/>
            <a:chExt cx="1776" cy="1200"/>
          </a:xfrm>
        </p:grpSpPr>
        <p:grpSp>
          <p:nvGrpSpPr>
            <p:cNvPr id="5145" name="Group 62"/>
            <p:cNvGrpSpPr>
              <a:grpSpLocks/>
            </p:cNvGrpSpPr>
            <p:nvPr/>
          </p:nvGrpSpPr>
          <p:grpSpPr bwMode="auto">
            <a:xfrm>
              <a:off x="432" y="2640"/>
              <a:ext cx="1776" cy="1200"/>
              <a:chOff x="3264" y="2640"/>
              <a:chExt cx="1776" cy="1200"/>
            </a:xfrm>
          </p:grpSpPr>
          <p:sp>
            <p:nvSpPr>
              <p:cNvPr id="5149" name="Line 63"/>
              <p:cNvSpPr>
                <a:spLocks noChangeShapeType="1"/>
              </p:cNvSpPr>
              <p:nvPr/>
            </p:nvSpPr>
            <p:spPr bwMode="auto">
              <a:xfrm flipV="1">
                <a:off x="3696" y="3600"/>
                <a:ext cx="1344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150" name="Group 64"/>
              <p:cNvGrpSpPr>
                <a:grpSpLocks/>
              </p:cNvGrpSpPr>
              <p:nvPr/>
            </p:nvGrpSpPr>
            <p:grpSpPr bwMode="auto">
              <a:xfrm>
                <a:off x="3264" y="2640"/>
                <a:ext cx="1776" cy="1200"/>
                <a:chOff x="3264" y="2640"/>
                <a:chExt cx="1776" cy="1200"/>
              </a:xfrm>
            </p:grpSpPr>
            <p:sp>
              <p:nvSpPr>
                <p:cNvPr id="5151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3408" y="2880"/>
                  <a:ext cx="192" cy="72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2" name="Line 66"/>
                <p:cNvSpPr>
                  <a:spLocks noChangeShapeType="1"/>
                </p:cNvSpPr>
                <p:nvPr/>
              </p:nvSpPr>
              <p:spPr bwMode="auto">
                <a:xfrm>
                  <a:off x="3264" y="3504"/>
                  <a:ext cx="528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3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3600" y="264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4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3456" y="2784"/>
                  <a:ext cx="6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5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3504" y="3792"/>
                  <a:ext cx="192" cy="4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6" name="Line 70"/>
                <p:cNvSpPr>
                  <a:spLocks noChangeShapeType="1"/>
                </p:cNvSpPr>
                <p:nvPr/>
              </p:nvSpPr>
              <p:spPr bwMode="auto">
                <a:xfrm flipH="1" flipV="1">
                  <a:off x="4080" y="2640"/>
                  <a:ext cx="96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7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4176" y="2880"/>
                  <a:ext cx="672" cy="9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8" name="Line 72"/>
                <p:cNvSpPr>
                  <a:spLocks noChangeShapeType="1"/>
                </p:cNvSpPr>
                <p:nvPr/>
              </p:nvSpPr>
              <p:spPr bwMode="auto">
                <a:xfrm flipH="1" flipV="1">
                  <a:off x="4800" y="2832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59" name="Line 73"/>
                <p:cNvSpPr>
                  <a:spLocks noChangeShapeType="1"/>
                </p:cNvSpPr>
                <p:nvPr/>
              </p:nvSpPr>
              <p:spPr bwMode="auto">
                <a:xfrm flipH="1" flipV="1">
                  <a:off x="4752" y="3168"/>
                  <a:ext cx="288" cy="52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60" name="Line 74"/>
                <p:cNvSpPr>
                  <a:spLocks noChangeShapeType="1"/>
                </p:cNvSpPr>
                <p:nvPr/>
              </p:nvSpPr>
              <p:spPr bwMode="auto">
                <a:xfrm flipH="1" flipV="1">
                  <a:off x="3600" y="2880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61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3696" y="3552"/>
                  <a:ext cx="96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62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4608" y="321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5146" name="Oval 77"/>
            <p:cNvSpPr>
              <a:spLocks noChangeArrowheads="1"/>
            </p:cNvSpPr>
            <p:nvPr/>
          </p:nvSpPr>
          <p:spPr bwMode="auto">
            <a:xfrm>
              <a:off x="864" y="2880"/>
              <a:ext cx="150" cy="1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5147" name="Rectangle 78"/>
            <p:cNvSpPr>
              <a:spLocks noChangeArrowheads="1"/>
            </p:cNvSpPr>
            <p:nvPr/>
          </p:nvSpPr>
          <p:spPr bwMode="auto">
            <a:xfrm>
              <a:off x="1680" y="3139"/>
              <a:ext cx="144" cy="12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5148" name="AutoShape 79"/>
            <p:cNvSpPr>
              <a:spLocks noChangeArrowheads="1"/>
            </p:cNvSpPr>
            <p:nvPr/>
          </p:nvSpPr>
          <p:spPr bwMode="auto">
            <a:xfrm rot="-6361126">
              <a:off x="842" y="3478"/>
              <a:ext cx="188" cy="144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5295900" y="5332414"/>
            <a:ext cx="1143000" cy="434975"/>
            <a:chOff x="2376" y="3359"/>
            <a:chExt cx="720" cy="274"/>
          </a:xfrm>
        </p:grpSpPr>
        <p:sp>
          <p:nvSpPr>
            <p:cNvPr id="5143" name="Line 81"/>
            <p:cNvSpPr>
              <a:spLocks noChangeShapeType="1"/>
            </p:cNvSpPr>
            <p:nvPr/>
          </p:nvSpPr>
          <p:spPr bwMode="auto">
            <a:xfrm>
              <a:off x="2440" y="3359"/>
              <a:ext cx="60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44" name="Text Box 82"/>
            <p:cNvSpPr txBox="1">
              <a:spLocks noChangeArrowheads="1"/>
            </p:cNvSpPr>
            <p:nvPr/>
          </p:nvSpPr>
          <p:spPr bwMode="auto">
            <a:xfrm>
              <a:off x="2376" y="3408"/>
              <a:ext cx="72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800" b="1" dirty="0">
                  <a:solidFill>
                    <a:srgbClr val="FFFF00"/>
                  </a:solidFill>
                </a:rPr>
                <a:t>re-binding</a:t>
              </a:r>
            </a:p>
          </p:txBody>
        </p:sp>
      </p:grpSp>
      <p:grpSp>
        <p:nvGrpSpPr>
          <p:cNvPr id="22" name="Group 83"/>
          <p:cNvGrpSpPr>
            <a:grpSpLocks/>
          </p:cNvGrpSpPr>
          <p:nvPr/>
        </p:nvGrpSpPr>
        <p:grpSpPr bwMode="auto">
          <a:xfrm>
            <a:off x="5375275" y="4651376"/>
            <a:ext cx="1208088" cy="685800"/>
            <a:chOff x="2392" y="2832"/>
            <a:chExt cx="761" cy="432"/>
          </a:xfrm>
        </p:grpSpPr>
        <p:sp>
          <p:nvSpPr>
            <p:cNvPr id="5141" name="Text Box 84"/>
            <p:cNvSpPr txBox="1">
              <a:spLocks noChangeArrowheads="1"/>
            </p:cNvSpPr>
            <p:nvPr/>
          </p:nvSpPr>
          <p:spPr bwMode="auto">
            <a:xfrm>
              <a:off x="2392" y="2832"/>
              <a:ext cx="76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800" b="1" dirty="0">
                  <a:solidFill>
                    <a:srgbClr val="FFFF00"/>
                  </a:solidFill>
                </a:rPr>
                <a:t>template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800" b="1" dirty="0">
                  <a:solidFill>
                    <a:srgbClr val="FFFF00"/>
                  </a:solidFill>
                </a:rPr>
                <a:t>removal</a:t>
              </a:r>
            </a:p>
          </p:txBody>
        </p:sp>
        <p:sp>
          <p:nvSpPr>
            <p:cNvPr id="5142" name="Line 85"/>
            <p:cNvSpPr>
              <a:spLocks noChangeShapeType="1"/>
            </p:cNvSpPr>
            <p:nvPr/>
          </p:nvSpPr>
          <p:spPr bwMode="auto">
            <a:xfrm flipH="1">
              <a:off x="2400" y="3264"/>
              <a:ext cx="624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Group 86"/>
          <p:cNvGrpSpPr>
            <a:grpSpLocks/>
          </p:cNvGrpSpPr>
          <p:nvPr/>
        </p:nvGrpSpPr>
        <p:grpSpPr bwMode="auto">
          <a:xfrm>
            <a:off x="3581400" y="5410200"/>
            <a:ext cx="1284288" cy="1143000"/>
            <a:chOff x="1296" y="3408"/>
            <a:chExt cx="809" cy="720"/>
          </a:xfrm>
        </p:grpSpPr>
        <p:sp>
          <p:nvSpPr>
            <p:cNvPr id="5139" name="Text Box 87"/>
            <p:cNvSpPr txBox="1">
              <a:spLocks noChangeArrowheads="1"/>
            </p:cNvSpPr>
            <p:nvPr/>
          </p:nvSpPr>
          <p:spPr bwMode="auto">
            <a:xfrm>
              <a:off x="1344" y="3888"/>
              <a:ext cx="76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800" b="1" dirty="0">
                  <a:solidFill>
                    <a:srgbClr val="FFFF00"/>
                  </a:solidFill>
                </a:rPr>
                <a:t>recognition site</a:t>
              </a:r>
            </a:p>
          </p:txBody>
        </p:sp>
        <p:sp>
          <p:nvSpPr>
            <p:cNvPr id="5140" name="Line 88"/>
            <p:cNvSpPr>
              <a:spLocks noChangeShapeType="1"/>
            </p:cNvSpPr>
            <p:nvPr/>
          </p:nvSpPr>
          <p:spPr bwMode="auto">
            <a:xfrm flipH="1" flipV="1">
              <a:off x="1296" y="3408"/>
              <a:ext cx="576" cy="528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748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FF0000"/>
                </a:solidFill>
              </a:rPr>
              <a:t>Features of imprinted polymers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143000"/>
            <a:ext cx="7848600" cy="2819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FontTx/>
              <a:buNone/>
            </a:pPr>
            <a:r>
              <a:rPr lang="en-GB" altLang="en-US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</a:t>
            </a:r>
            <a:endParaRPr lang="en-GB" altLang="en-US" sz="2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Target defines own recognition site     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Stability of synthetic materials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Specificity of natural systems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Adaptability/flexibility in use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Facile, “one-pot” synthesis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Use in non-aqueous media</a:t>
            </a:r>
          </a:p>
        </p:txBody>
      </p:sp>
      <p:sp>
        <p:nvSpPr>
          <p:cNvPr id="61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893674-F34E-4D15-9AC8-1BA49AB06D7E}" type="slidenum">
              <a:rPr lang="ar-SA" altLang="en-US" smtClean="0">
                <a:solidFill>
                  <a:srgbClr val="000000"/>
                </a:solidFill>
              </a:rPr>
              <a:pPr/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33508" name="Rectangle 4"/>
          <p:cNvSpPr>
            <a:spLocks noChangeArrowheads="1"/>
          </p:cNvSpPr>
          <p:nvPr/>
        </p:nvSpPr>
        <p:spPr bwMode="auto">
          <a:xfrm>
            <a:off x="2133600" y="4731675"/>
            <a:ext cx="6629400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2200" b="1" dirty="0">
                <a:solidFill>
                  <a:schemeClr val="accent2"/>
                </a:solidFill>
              </a:rPr>
              <a:t>Disadvantages</a:t>
            </a:r>
          </a:p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2000" dirty="0">
                <a:solidFill>
                  <a:srgbClr val="000000"/>
                </a:solidFill>
              </a:rPr>
              <a:t>- Diversity of binding sites</a:t>
            </a:r>
          </a:p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sz="2000" dirty="0">
                <a:solidFill>
                  <a:srgbClr val="000000"/>
                </a:solidFill>
              </a:rPr>
              <a:t>- Poor </a:t>
            </a:r>
            <a:r>
              <a:rPr lang="en-GB" altLang="en-US" sz="2000" dirty="0" err="1">
                <a:solidFill>
                  <a:srgbClr val="000000"/>
                </a:solidFill>
              </a:rPr>
              <a:t>processibility</a:t>
            </a:r>
            <a:endParaRPr lang="en-GB" altLang="en-US" sz="2000" dirty="0">
              <a:solidFill>
                <a:srgbClr val="000000"/>
              </a:solidFill>
            </a:endParaRPr>
          </a:p>
          <a:p>
            <a:pPr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GB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07" grpId="0" build="p" autoUpdateAnimBg="0"/>
      <p:bldP spid="53350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85800"/>
          </a:xfrm>
        </p:spPr>
        <p:txBody>
          <a:bodyPr/>
          <a:lstStyle/>
          <a:p>
            <a:pPr eaLnBrk="1" hangingPunct="1"/>
            <a:r>
              <a:rPr lang="en-GB" altLang="en-US" sz="3200" b="1">
                <a:solidFill>
                  <a:srgbClr val="FF0000"/>
                </a:solidFill>
              </a:rPr>
              <a:t>Applications of imprinted polymers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71600"/>
            <a:ext cx="7772400" cy="5334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GB" altLang="en-US" sz="2400"/>
              <a:t>Chiral HPLC stationary phases</a:t>
            </a:r>
          </a:p>
        </p:txBody>
      </p:sp>
      <p:sp>
        <p:nvSpPr>
          <p:cNvPr id="71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E7B6A2-FB95-4897-826C-C01AF5DCB8DB}" type="slidenum">
              <a:rPr lang="ar-SA" altLang="en-US" smtClean="0">
                <a:solidFill>
                  <a:srgbClr val="000000"/>
                </a:solidFill>
              </a:rPr>
              <a:pPr/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34533" name="Rectangle 5"/>
          <p:cNvSpPr>
            <a:spLocks noChangeArrowheads="1"/>
          </p:cNvSpPr>
          <p:nvPr/>
        </p:nvSpPr>
        <p:spPr bwMode="auto">
          <a:xfrm>
            <a:off x="2208213" y="21336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20000"/>
              </a:spcAft>
            </a:pPr>
            <a:r>
              <a:rPr lang="en-GB" altLang="en-US" sz="2400">
                <a:solidFill>
                  <a:srgbClr val="000000"/>
                </a:solidFill>
              </a:rPr>
              <a:t>Antibody mimics for polymer-based “immuno”assays</a:t>
            </a:r>
          </a:p>
        </p:txBody>
      </p:sp>
      <p:sp>
        <p:nvSpPr>
          <p:cNvPr id="534536" name="Rectangle 8"/>
          <p:cNvSpPr>
            <a:spLocks noChangeArrowheads="1"/>
          </p:cNvSpPr>
          <p:nvPr/>
        </p:nvSpPr>
        <p:spPr bwMode="auto">
          <a:xfrm>
            <a:off x="2135188" y="2852738"/>
            <a:ext cx="525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7350" indent="-387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20000"/>
              </a:spcAft>
            </a:pPr>
            <a:r>
              <a:rPr lang="en-GB" altLang="en-US" sz="2400">
                <a:solidFill>
                  <a:srgbClr val="000000"/>
                </a:solidFill>
              </a:rPr>
              <a:t>Sample enrichment (conc.)</a:t>
            </a:r>
          </a:p>
        </p:txBody>
      </p:sp>
      <p:sp>
        <p:nvSpPr>
          <p:cNvPr id="534537" name="Rectangle 9"/>
          <p:cNvSpPr>
            <a:spLocks noChangeArrowheads="1"/>
          </p:cNvSpPr>
          <p:nvPr/>
        </p:nvSpPr>
        <p:spPr bwMode="auto">
          <a:xfrm>
            <a:off x="2063751" y="3644900"/>
            <a:ext cx="3459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76250" indent="-387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20000"/>
              </a:spcAft>
            </a:pPr>
            <a:r>
              <a:rPr lang="en-GB" altLang="en-US" sz="2400">
                <a:solidFill>
                  <a:srgbClr val="000000"/>
                </a:solidFill>
              </a:rPr>
              <a:t>Racemate resolution</a:t>
            </a:r>
          </a:p>
        </p:txBody>
      </p:sp>
      <p:sp>
        <p:nvSpPr>
          <p:cNvPr id="534538" name="Rectangle 10"/>
          <p:cNvSpPr>
            <a:spLocks noChangeArrowheads="1"/>
          </p:cNvSpPr>
          <p:nvPr/>
        </p:nvSpPr>
        <p:spPr bwMode="auto">
          <a:xfrm>
            <a:off x="2208213" y="4508500"/>
            <a:ext cx="2690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87350" indent="-387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20000"/>
              </a:spcAft>
            </a:pPr>
            <a:r>
              <a:rPr lang="en-GB" altLang="en-US" sz="2400">
                <a:solidFill>
                  <a:srgbClr val="000000"/>
                </a:solidFill>
              </a:rPr>
              <a:t>Robust sensors</a:t>
            </a:r>
          </a:p>
        </p:txBody>
      </p:sp>
    </p:spTree>
    <p:extLst>
      <p:ext uri="{BB962C8B-B14F-4D97-AF65-F5344CB8AC3E}">
        <p14:creationId xmlns:p14="http://schemas.microsoft.com/office/powerpoint/2010/main" val="33087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0" grpId="0" autoUpdateAnimBg="0"/>
      <p:bldP spid="534531" grpId="0" build="p" autoUpdateAnimBg="0"/>
      <p:bldP spid="534533" grpId="0" autoUpdateAnimBg="0"/>
      <p:bldP spid="534536" grpId="0" autoUpdateAnimBg="0"/>
      <p:bldP spid="534537" grpId="0" autoUpdateAnimBg="0"/>
      <p:bldP spid="5345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GB" altLang="en-US" sz="3600" b="1">
                <a:solidFill>
                  <a:srgbClr val="FF0000"/>
                </a:solidFill>
              </a:rPr>
              <a:t>Enantiomer resolution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5638800"/>
            <a:ext cx="7772400" cy="68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GB" altLang="en-US" sz="2400"/>
              <a:t>Imprinted enantiomer retained on column</a:t>
            </a:r>
          </a:p>
          <a:p>
            <a:pPr eaLnBrk="1" hangingPunct="1"/>
            <a:r>
              <a:rPr lang="en-GB" altLang="en-US" sz="1400"/>
              <a:t>MAA, Methacrylic acid</a:t>
            </a:r>
          </a:p>
        </p:txBody>
      </p:sp>
      <p:sp>
        <p:nvSpPr>
          <p:cNvPr id="81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2BEA65-C664-4041-8D37-49784082A4B0}" type="slidenum">
              <a:rPr lang="ar-SA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8196" name="Picture 4" descr="mosrev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1371601"/>
            <a:ext cx="8115300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11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11" r="50000" b="27586"/>
          <a:stretch>
            <a:fillRect/>
          </a:stretch>
        </p:blipFill>
        <p:spPr bwMode="auto">
          <a:xfrm>
            <a:off x="2895600" y="4953000"/>
            <a:ext cx="160020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11" r="50000" b="27586"/>
          <a:stretch>
            <a:fillRect/>
          </a:stretch>
        </p:blipFill>
        <p:spPr bwMode="auto">
          <a:xfrm>
            <a:off x="5486400" y="4343400"/>
            <a:ext cx="160020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9311" b="29311"/>
          <a:stretch>
            <a:fillRect/>
          </a:stretch>
        </p:blipFill>
        <p:spPr bwMode="auto">
          <a:xfrm>
            <a:off x="1905000" y="1066801"/>
            <a:ext cx="17526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2117725" y="0"/>
            <a:ext cx="7772400" cy="685800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z="2400" b="1">
                <a:solidFill>
                  <a:srgbClr val="FF0000"/>
                </a:solidFill>
              </a:rPr>
              <a:t>Imprinted polymers mimic antibody binding site</a:t>
            </a:r>
          </a:p>
        </p:txBody>
      </p:sp>
      <p:sp>
        <p:nvSpPr>
          <p:cNvPr id="92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84F9BF7-1227-444B-BB00-A9AF692230A6}" type="slidenum">
              <a:rPr lang="ar-SA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9" y="836613"/>
            <a:ext cx="7932737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743700" y="2306639"/>
            <a:ext cx="1130300" cy="415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srgbClr val="000000"/>
                </a:solidFill>
              </a:rPr>
              <a:t>Ethylene glycol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err="1">
                <a:solidFill>
                  <a:srgbClr val="000000"/>
                </a:solidFill>
              </a:rPr>
              <a:t>dimethacrylate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8021825"/>
      </p:ext>
    </p:extLst>
  </p:cSld>
  <p:clrMapOvr>
    <a:masterClrMapping/>
  </p:clrMapOvr>
  <p:transition advTm="3848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3200" b="1">
                <a:solidFill>
                  <a:srgbClr val="FF0000"/>
                </a:solidFill>
              </a:rPr>
              <a:t>Imprinting methodologies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838200"/>
            <a:ext cx="4114800" cy="914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en-GB" altLang="en-US" sz="2400" b="1" dirty="0">
                <a:solidFill>
                  <a:schemeClr val="accent2"/>
                </a:solidFill>
              </a:rPr>
              <a:t>Covalent</a:t>
            </a:r>
            <a:endParaRPr lang="en-GB" altLang="en-US" sz="24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altLang="en-US" sz="2000" dirty="0"/>
              <a:t>Reversible covalent linkage</a:t>
            </a:r>
            <a:endParaRPr lang="en-GB" altLang="en-US" sz="2400" dirty="0"/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5EEC60-86A6-4D68-B07C-2F371A7C18EC}" type="slidenum">
              <a:rPr lang="ar-SA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538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1673225"/>
            <a:ext cx="6624637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86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41664"/>
            <a:ext cx="669925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87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3200" b="1">
                <a:solidFill>
                  <a:srgbClr val="FF0000"/>
                </a:solidFill>
              </a:rPr>
              <a:t>Imprinting methodologies</a:t>
            </a:r>
          </a:p>
        </p:txBody>
      </p:sp>
      <p:sp>
        <p:nvSpPr>
          <p:cNvPr id="112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4768AA-6779-4E11-9E84-316424D1ED20}" type="slidenum">
              <a:rPr lang="ar-SA" altLang="en-US" smtClean="0">
                <a:solidFill>
                  <a:srgbClr val="000000"/>
                </a:solidFill>
              </a:rPr>
              <a:pPr/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5386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2136776"/>
            <a:ext cx="576103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86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613" y="3749676"/>
            <a:ext cx="5459412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86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6" y="4978400"/>
            <a:ext cx="5472113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8634" name="Rectangle 10"/>
          <p:cNvSpPr>
            <a:spLocks noChangeArrowheads="1"/>
          </p:cNvSpPr>
          <p:nvPr/>
        </p:nvSpPr>
        <p:spPr bwMode="auto">
          <a:xfrm>
            <a:off x="2489200" y="931863"/>
            <a:ext cx="457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7350" indent="-387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400" b="1" dirty="0">
                <a:solidFill>
                  <a:schemeClr val="accent2"/>
                </a:solidFill>
              </a:rPr>
              <a:t>Non-covalent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000" dirty="0">
                <a:solidFill>
                  <a:srgbClr val="000000"/>
                </a:solidFill>
              </a:rPr>
              <a:t>Monomer-template complexes</a:t>
            </a:r>
          </a:p>
        </p:txBody>
      </p:sp>
    </p:spTree>
    <p:extLst>
      <p:ext uri="{BB962C8B-B14F-4D97-AF65-F5344CB8AC3E}">
        <p14:creationId xmlns:p14="http://schemas.microsoft.com/office/powerpoint/2010/main" val="93565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34" grpId="0" autoUpdateAnimBg="0"/>
    </p:bldLst>
  </p:timing>
</p:sld>
</file>

<file path=ppt/theme/theme1.xml><?xml version="1.0" encoding="utf-8"?>
<a:theme xmlns:a="http://schemas.openxmlformats.org/drawingml/2006/main" name="Affibody - undersida">
  <a:themeElements>
    <a:clrScheme name="Affibody - undersid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fibody - undersi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PraxisSemiBold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PraxisSemiBold" pitchFamily="2" charset="0"/>
          </a:defRPr>
        </a:defPPr>
      </a:lstStyle>
    </a:lnDef>
  </a:objectDefaults>
  <a:extraClrSchemeLst>
    <a:extraClrScheme>
      <a:clrScheme name="Affibody - undersid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ibody - undersid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ibody - undersid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ibody - undersid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ibody - undersid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fibody - undersid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ibody - undersid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ibody - undersid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ibody - undersid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ibody - undersid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ibody - undersid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fibody - undersid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</TotalTime>
  <Words>340</Words>
  <Application>Microsoft Office PowerPoint</Application>
  <PresentationFormat>Widescreen</PresentationFormat>
  <Paragraphs>106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Affibody - undersida</vt:lpstr>
      <vt:lpstr>Facet</vt:lpstr>
      <vt:lpstr>CS ChemDraw Drawing</vt:lpstr>
      <vt:lpstr>Artificial Antibodies </vt:lpstr>
      <vt:lpstr>Molecular Imprinting</vt:lpstr>
      <vt:lpstr>Schematic of molecular imprinting</vt:lpstr>
      <vt:lpstr>Features of imprinted polymers</vt:lpstr>
      <vt:lpstr>Applications of imprinted polymers</vt:lpstr>
      <vt:lpstr>Enantiomer resolution</vt:lpstr>
      <vt:lpstr>Imprinted polymers mimic antibody binding site</vt:lpstr>
      <vt:lpstr>Imprinting methodologies</vt:lpstr>
      <vt:lpstr>Imprinting methodologies</vt:lpstr>
      <vt:lpstr>Molecular Imprinting: Covalent</vt:lpstr>
      <vt:lpstr>Covalent template-monomer species</vt:lpstr>
      <vt:lpstr>Non-covalent template-monomer species</vt:lpstr>
      <vt:lpstr>Imprinting methodologies  - advantages and disadvantages</vt:lpstr>
      <vt:lpstr>Imprinting methodologies  - advantages and disadvantages</vt:lpstr>
      <vt:lpstr>Important Factors in MIP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Soheila Kashanian</dc:creator>
  <cp:lastModifiedBy>Soheila Kashanian</cp:lastModifiedBy>
  <cp:revision>30</cp:revision>
  <dcterms:created xsi:type="dcterms:W3CDTF">2018-11-03T12:35:45Z</dcterms:created>
  <dcterms:modified xsi:type="dcterms:W3CDTF">2020-06-09T06:27:24Z</dcterms:modified>
</cp:coreProperties>
</file>