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49E31-3F4E-4E5A-B43A-C350076F2EA0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6A14C-2752-4E13-9036-87E670B86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5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2E4FA2-0422-4507-BBDD-FB946B367B5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7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1308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0D9B2F-ACFA-4819-B896-7BB6A9E6668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9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6330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7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1ED52E-1807-4E28-A3F2-5A45AB70415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451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9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E53709-64F5-42C9-B487-DA72ECF710C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107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1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04DEFB-2170-466A-AA04-C156D7BBF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3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BA731-3927-4549-BBA1-5596E8E897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6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B4655-62DD-48B7-B5B9-009816FA4D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8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CBFDC-2931-4D2D-A7C7-C6E9213BD5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8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EC31-E771-4695-BE4B-B5FF17AB56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7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13F161-7D98-4A28-8932-F94520ADE972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5CFDB1-A3AB-40B5-B90E-0C8B529D352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746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C36DD15-3336-4694-85DC-4488D9A21CA3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718E1A-5A97-42FD-9A07-033AD54A9AE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2704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EA352BD-D609-4BA3-83F7-5D9E082A5637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0876EBB-34AF-4998-884D-C6B13936BD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41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A6C6749-7425-41B2-9816-C11E3E48E678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C26CD0-D990-4F9F-8E1A-18A017FCCBF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216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1FD8EF0-78C2-4E12-B80C-5E8C8D138BD9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A92D4E-91D2-4D6A-9EF1-9DF2AD817FC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3092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6E0F00-8991-453E-933F-1A89BBECE0C4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C5DEC0-636B-4524-A80C-7D12B25E3C1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12945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5650365-92DB-4BB1-8AF5-7BB25E4B5AF6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0B6737F-BF52-41BE-80D5-055A2C3BB07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920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85BC9-D072-484D-876A-DFC6193040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05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6C70D67-1A21-49E7-8DB4-EE0B5D013F17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88045E-AD28-49D3-AFF2-C2A08065335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4475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E8FAAFA-22AD-4D9E-977F-7ADDADE7200D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D21C11E-AF89-42EF-BFC8-77CA6C18CCD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3798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D25C89-EA07-45C7-887A-74D35F0E6AEA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E8C7B86-8F62-4B49-A2E6-E88EC59FBB0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270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7D8025A-F07B-4EE4-B5F1-D6148C29C21E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72BE4DA-DD70-4A3D-BA86-401FB057AF3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167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368C3-C160-4239-8BA1-4DDB82D1E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4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F69F-ACFA-44B6-9188-275203B8F2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30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11ECE-2C6D-48A1-9663-482804E99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182DE-EEEB-4060-9673-0457766E73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4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4D8B-2184-4201-ACA6-05DD42D9D8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29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977A6-F50A-4A3C-BAD0-AC34DDA8C0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8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90066-8A8D-4DBC-8F40-B15995B6F6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8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5BAA8C-6EE6-49B1-80AB-AD808619492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4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5FAB77D-9C6D-49C3-B799-FE588EC071E2}" type="datetimeFigureOut">
              <a:rPr lang="fa-IR"/>
              <a:pPr>
                <a:defRPr/>
              </a:pPr>
              <a:t>19/09/1441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A84C4D1C-9DAE-4462-AB64-425C3820232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167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Immunoassay Results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986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Qualitative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Single point calibration at a specific cut off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Results are either ‘positive’ or ‘negative’; (i.e. above or below the cut off)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Possible false positives; monoclonal antibodies restrict this slightly.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Quantitative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Provides numeric results that are an estimate of drug/compound concentration based on the measurement of labeled analyte in the solution, and taking into consideration the competitive/noncompetitive nature of the device.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 terms of use on drugs, this is sometimes complicated by possible </a:t>
            </a:r>
            <a:r>
              <a:rPr lang="en-US" altLang="en-US" sz="2400" i="1">
                <a:solidFill>
                  <a:srgbClr val="FF0000"/>
                </a:solidFill>
              </a:rPr>
              <a:t>cross-reactivities.</a:t>
            </a:r>
          </a:p>
        </p:txBody>
      </p:sp>
      <p:sp>
        <p:nvSpPr>
          <p:cNvPr id="2560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E8A8B6-EA3A-426A-8472-C828B353FB1B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33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" tmFilter="0, 0; 0.125,0.2665; 0.25,0.4; 0.375,0.465; 0.5,0.5;  0.625,0.535; 0.75,0.6; 0.875,0.7335; 1,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7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8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795472" y="357167"/>
            <a:ext cx="8429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Indirect </a:t>
            </a:r>
            <a:r>
              <a:rPr lang="en-US" sz="3600" b="1" dirty="0" err="1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Biomolecular</a:t>
            </a:r>
            <a:r>
              <a:rPr lang="en-US" sz="36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interactions</a:t>
            </a:r>
          </a:p>
        </p:txBody>
      </p:sp>
      <p:pic>
        <p:nvPicPr>
          <p:cNvPr id="37890" name="Picture 2" descr="C:\Users\Sara\Desktop\Untitled.png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8376" y="1571625"/>
            <a:ext cx="6786563" cy="42862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</p:pic>
      <p:sp>
        <p:nvSpPr>
          <p:cNvPr id="268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5D85D8-F882-4FEA-A468-E93858B83FFE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9976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795472" y="357166"/>
            <a:ext cx="84296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Competitive </a:t>
            </a:r>
            <a:r>
              <a:rPr lang="en-US" sz="2800" b="1" dirty="0" err="1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Biomolecular</a:t>
            </a:r>
            <a:r>
              <a:rPr lang="en-US" sz="28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interactions</a:t>
            </a:r>
          </a:p>
        </p:txBody>
      </p:sp>
      <p:sp>
        <p:nvSpPr>
          <p:cNvPr id="41" name="TextBox 40">
            <a:extLst>
              <a:ext uri="{FF2B5EF4-FFF2-40B4-BE49-F238E27FC236}"/>
            </a:extLst>
          </p:cNvPr>
          <p:cNvSpPr txBox="1"/>
          <p:nvPr/>
        </p:nvSpPr>
        <p:spPr>
          <a:xfrm>
            <a:off x="1881189" y="1404939"/>
            <a:ext cx="5214937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The indirect format involves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competition between labeled and unlabeled antigens.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In this case, the unlabeled </a:t>
            </a:r>
            <a:r>
              <a:rPr lang="en-US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analyte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competes with the labeled </a:t>
            </a:r>
            <a:r>
              <a:rPr lang="en-US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analyte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for a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limited number of receptor binding sites.</a:t>
            </a: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Assay sensitivity therefore increases with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decreasing amounts of immobilized reagent.</a:t>
            </a:r>
            <a:endParaRPr lang="en-US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</p:txBody>
      </p:sp>
      <p:grpSp>
        <p:nvGrpSpPr>
          <p:cNvPr id="270340" name="Group 17"/>
          <p:cNvGrpSpPr>
            <a:grpSpLocks/>
          </p:cNvGrpSpPr>
          <p:nvPr/>
        </p:nvGrpSpPr>
        <p:grpSpPr bwMode="auto">
          <a:xfrm>
            <a:off x="6875463" y="1428750"/>
            <a:ext cx="2449512" cy="4667250"/>
            <a:chOff x="5350941" y="1428750"/>
            <a:chExt cx="2450034" cy="4667250"/>
          </a:xfrm>
        </p:grpSpPr>
        <p:cxnSp>
          <p:nvCxnSpPr>
            <p:cNvPr id="16" name="Straight Arrow Connector 15">
              <a:extLst>
                <a:ext uri="{FF2B5EF4-FFF2-40B4-BE49-F238E27FC236}"/>
              </a:extLst>
            </p:cNvPr>
            <p:cNvCxnSpPr/>
            <p:nvPr/>
          </p:nvCxnSpPr>
          <p:spPr>
            <a:xfrm rot="5400000">
              <a:off x="6000519" y="3214688"/>
              <a:ext cx="14287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0343" name="AutoShape 31" descr="Description: Water droplets"/>
            <p:cNvSpPr>
              <a:spLocks noChangeArrowheads="1"/>
            </p:cNvSpPr>
            <p:nvPr/>
          </p:nvSpPr>
          <p:spPr bwMode="auto">
            <a:xfrm rot="6186986">
              <a:off x="6577807" y="1918493"/>
              <a:ext cx="349250" cy="582613"/>
            </a:xfrm>
            <a:prstGeom prst="diamond">
              <a:avLst/>
            </a:prstGeom>
            <a:solidFill>
              <a:srgbClr val="17365D"/>
            </a:solidFill>
            <a:ln w="3175">
              <a:solidFill>
                <a:srgbClr val="27272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270344" name="Rectangle 29"/>
            <p:cNvSpPr>
              <a:spLocks noChangeArrowheads="1"/>
            </p:cNvSpPr>
            <p:nvPr/>
          </p:nvSpPr>
          <p:spPr bwMode="auto">
            <a:xfrm rot="5400000">
              <a:off x="6718085" y="568126"/>
              <a:ext cx="150813" cy="1872062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270345" name="Freeform 34"/>
            <p:cNvSpPr>
              <a:spLocks/>
            </p:cNvSpPr>
            <p:nvPr/>
          </p:nvSpPr>
          <p:spPr bwMode="auto">
            <a:xfrm rot="-8224175">
              <a:off x="6668847" y="5588000"/>
              <a:ext cx="706588" cy="508000"/>
            </a:xfrm>
            <a:custGeom>
              <a:avLst/>
              <a:gdLst>
                <a:gd name="T0" fmla="*/ 2147483646 w 585"/>
                <a:gd name="T1" fmla="*/ 0 h 420"/>
                <a:gd name="T2" fmla="*/ 2147483646 w 585"/>
                <a:gd name="T3" fmla="*/ 2147483646 h 420"/>
                <a:gd name="T4" fmla="*/ 2147483646 w 585"/>
                <a:gd name="T5" fmla="*/ 2147483646 h 420"/>
                <a:gd name="T6" fmla="*/ 2147483646 w 585"/>
                <a:gd name="T7" fmla="*/ 2147483646 h 420"/>
                <a:gd name="T8" fmla="*/ 2147483646 w 585"/>
                <a:gd name="T9" fmla="*/ 2147483646 h 420"/>
                <a:gd name="T10" fmla="*/ 2147483646 w 585"/>
                <a:gd name="T11" fmla="*/ 2147483646 h 420"/>
                <a:gd name="T12" fmla="*/ 2147483646 w 585"/>
                <a:gd name="T13" fmla="*/ 2147483646 h 420"/>
                <a:gd name="T14" fmla="*/ 0 w 585"/>
                <a:gd name="T15" fmla="*/ 2147483646 h 420"/>
                <a:gd name="T16" fmla="*/ 2147483646 w 585"/>
                <a:gd name="T17" fmla="*/ 2147483646 h 420"/>
                <a:gd name="T18" fmla="*/ 2147483646 w 585"/>
                <a:gd name="T19" fmla="*/ 0 h 4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5" h="420">
                  <a:moveTo>
                    <a:pt x="495" y="0"/>
                  </a:moveTo>
                  <a:lnTo>
                    <a:pt x="540" y="90"/>
                  </a:lnTo>
                  <a:lnTo>
                    <a:pt x="360" y="225"/>
                  </a:lnTo>
                  <a:lnTo>
                    <a:pt x="585" y="270"/>
                  </a:lnTo>
                  <a:lnTo>
                    <a:pt x="585" y="390"/>
                  </a:lnTo>
                  <a:lnTo>
                    <a:pt x="330" y="315"/>
                  </a:lnTo>
                  <a:lnTo>
                    <a:pt x="30" y="420"/>
                  </a:lnTo>
                  <a:lnTo>
                    <a:pt x="0" y="300"/>
                  </a:lnTo>
                  <a:lnTo>
                    <a:pt x="315" y="165"/>
                  </a:lnTo>
                  <a:lnTo>
                    <a:pt x="495" y="0"/>
                  </a:lnTo>
                  <a:close/>
                </a:path>
              </a:pathLst>
            </a:custGeom>
            <a:gradFill rotWithShape="0">
              <a:gsLst>
                <a:gs pos="0">
                  <a:srgbClr val="92D050"/>
                </a:gs>
                <a:gs pos="100000">
                  <a:srgbClr val="E9F6DC"/>
                </a:gs>
              </a:gsLst>
              <a:lin ang="0" scaled="1"/>
            </a:gradFill>
            <a:ln w="9525">
              <a:solidFill>
                <a:srgbClr val="C2D69B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AutoShape 3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rot="6186986">
              <a:off x="6078127" y="1610944"/>
              <a:ext cx="349412" cy="582937"/>
            </a:xfrm>
            <a:prstGeom prst="diamond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prstClr val="white"/>
                </a:solidFill>
              </a:endParaRPr>
            </a:p>
          </p:txBody>
        </p:sp>
        <p:sp>
          <p:nvSpPr>
            <p:cNvPr id="270349" name="Rectangle 29"/>
            <p:cNvSpPr>
              <a:spLocks noChangeArrowheads="1"/>
            </p:cNvSpPr>
            <p:nvPr/>
          </p:nvSpPr>
          <p:spPr bwMode="auto">
            <a:xfrm rot="5400000">
              <a:off x="6789538" y="3282752"/>
              <a:ext cx="150813" cy="187206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23" name="AutoShape 3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 rot="4343211">
              <a:off x="6402541" y="4391492"/>
              <a:ext cx="419227" cy="493317"/>
            </a:xfrm>
            <a:prstGeom prst="diamond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prstClr val="white"/>
                </a:solidFill>
              </a:endParaRPr>
            </a:p>
          </p:txBody>
        </p:sp>
        <p:sp>
          <p:nvSpPr>
            <p:cNvPr id="270353" name="AutoShape 31" descr="Description: Water droplets"/>
            <p:cNvSpPr>
              <a:spLocks noChangeArrowheads="1"/>
            </p:cNvSpPr>
            <p:nvPr/>
          </p:nvSpPr>
          <p:spPr bwMode="auto">
            <a:xfrm rot="6186986">
              <a:off x="6363494" y="5296694"/>
              <a:ext cx="349250" cy="582612"/>
            </a:xfrm>
            <a:prstGeom prst="diamond">
              <a:avLst/>
            </a:prstGeom>
            <a:solidFill>
              <a:srgbClr val="17365D"/>
            </a:solidFill>
            <a:ln w="3175">
              <a:solidFill>
                <a:srgbClr val="272727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270354" name="Freeform 34"/>
            <p:cNvSpPr>
              <a:spLocks/>
            </p:cNvSpPr>
            <p:nvPr/>
          </p:nvSpPr>
          <p:spPr bwMode="auto">
            <a:xfrm rot="-8224175">
              <a:off x="6886380" y="1790700"/>
              <a:ext cx="706589" cy="509588"/>
            </a:xfrm>
            <a:custGeom>
              <a:avLst/>
              <a:gdLst>
                <a:gd name="T0" fmla="*/ 2147483646 w 585"/>
                <a:gd name="T1" fmla="*/ 0 h 420"/>
                <a:gd name="T2" fmla="*/ 2147483646 w 585"/>
                <a:gd name="T3" fmla="*/ 2147483646 h 420"/>
                <a:gd name="T4" fmla="*/ 2147483646 w 585"/>
                <a:gd name="T5" fmla="*/ 2147483646 h 420"/>
                <a:gd name="T6" fmla="*/ 2147483646 w 585"/>
                <a:gd name="T7" fmla="*/ 2147483646 h 420"/>
                <a:gd name="T8" fmla="*/ 2147483646 w 585"/>
                <a:gd name="T9" fmla="*/ 2147483646 h 420"/>
                <a:gd name="T10" fmla="*/ 2147483646 w 585"/>
                <a:gd name="T11" fmla="*/ 2147483646 h 420"/>
                <a:gd name="T12" fmla="*/ 2147483646 w 585"/>
                <a:gd name="T13" fmla="*/ 2147483646 h 420"/>
                <a:gd name="T14" fmla="*/ 0 w 585"/>
                <a:gd name="T15" fmla="*/ 2147483646 h 420"/>
                <a:gd name="T16" fmla="*/ 2147483646 w 585"/>
                <a:gd name="T17" fmla="*/ 2147483646 h 420"/>
                <a:gd name="T18" fmla="*/ 2147483646 w 585"/>
                <a:gd name="T19" fmla="*/ 0 h 4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5" h="420">
                  <a:moveTo>
                    <a:pt x="495" y="0"/>
                  </a:moveTo>
                  <a:lnTo>
                    <a:pt x="540" y="90"/>
                  </a:lnTo>
                  <a:lnTo>
                    <a:pt x="360" y="225"/>
                  </a:lnTo>
                  <a:lnTo>
                    <a:pt x="585" y="270"/>
                  </a:lnTo>
                  <a:lnTo>
                    <a:pt x="585" y="390"/>
                  </a:lnTo>
                  <a:lnTo>
                    <a:pt x="330" y="315"/>
                  </a:lnTo>
                  <a:lnTo>
                    <a:pt x="30" y="420"/>
                  </a:lnTo>
                  <a:lnTo>
                    <a:pt x="0" y="300"/>
                  </a:lnTo>
                  <a:lnTo>
                    <a:pt x="315" y="165"/>
                  </a:lnTo>
                  <a:lnTo>
                    <a:pt x="495" y="0"/>
                  </a:lnTo>
                  <a:close/>
                </a:path>
              </a:pathLst>
            </a:custGeom>
            <a:gradFill rotWithShape="0">
              <a:gsLst>
                <a:gs pos="0">
                  <a:srgbClr val="92D050"/>
                </a:gs>
                <a:gs pos="100000">
                  <a:srgbClr val="E9F6DC"/>
                </a:gs>
              </a:gsLst>
              <a:lin ang="0" scaled="1"/>
            </a:gradFill>
            <a:ln w="9525">
              <a:solidFill>
                <a:srgbClr val="C2D69B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7" name="Explosion 2 26">
              <a:extLst>
                <a:ext uri="{FF2B5EF4-FFF2-40B4-BE49-F238E27FC236}"/>
              </a:extLst>
            </p:cNvPr>
            <p:cNvSpPr/>
            <p:nvPr/>
          </p:nvSpPr>
          <p:spPr bwMode="auto">
            <a:xfrm rot="14897755">
              <a:off x="5494187" y="1484619"/>
              <a:ext cx="499912" cy="786404"/>
            </a:xfrm>
            <a:prstGeom prst="irregularSeal2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prstClr val="white"/>
                </a:solidFill>
              </a:endParaRPr>
            </a:p>
          </p:txBody>
        </p:sp>
        <p:sp>
          <p:nvSpPr>
            <p:cNvPr id="8" name="Explosion 2 7">
              <a:extLst>
                <a:ext uri="{FF2B5EF4-FFF2-40B4-BE49-F238E27FC236}"/>
              </a:extLst>
            </p:cNvPr>
            <p:cNvSpPr/>
            <p:nvPr/>
          </p:nvSpPr>
          <p:spPr bwMode="auto">
            <a:xfrm rot="15671384">
              <a:off x="6770421" y="4272188"/>
              <a:ext cx="499912" cy="785305"/>
            </a:xfrm>
            <a:prstGeom prst="irregularSeal2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>
                <a:solidFill>
                  <a:prstClr val="white"/>
                </a:solidFill>
              </a:endParaRPr>
            </a:p>
          </p:txBody>
        </p:sp>
        <p:sp>
          <p:nvSpPr>
            <p:cNvPr id="270361" name="Freeform 34"/>
            <p:cNvSpPr>
              <a:spLocks/>
            </p:cNvSpPr>
            <p:nvPr/>
          </p:nvSpPr>
          <p:spPr bwMode="auto">
            <a:xfrm rot="-950008">
              <a:off x="5841583" y="4516438"/>
              <a:ext cx="706589" cy="508000"/>
            </a:xfrm>
            <a:custGeom>
              <a:avLst/>
              <a:gdLst>
                <a:gd name="T0" fmla="*/ 2147483646 w 585"/>
                <a:gd name="T1" fmla="*/ 0 h 420"/>
                <a:gd name="T2" fmla="*/ 2147483646 w 585"/>
                <a:gd name="T3" fmla="*/ 2147483646 h 420"/>
                <a:gd name="T4" fmla="*/ 2147483646 w 585"/>
                <a:gd name="T5" fmla="*/ 2147483646 h 420"/>
                <a:gd name="T6" fmla="*/ 2147483646 w 585"/>
                <a:gd name="T7" fmla="*/ 2147483646 h 420"/>
                <a:gd name="T8" fmla="*/ 2147483646 w 585"/>
                <a:gd name="T9" fmla="*/ 2147483646 h 420"/>
                <a:gd name="T10" fmla="*/ 2147483646 w 585"/>
                <a:gd name="T11" fmla="*/ 2147483646 h 420"/>
                <a:gd name="T12" fmla="*/ 2147483646 w 585"/>
                <a:gd name="T13" fmla="*/ 2147483646 h 420"/>
                <a:gd name="T14" fmla="*/ 0 w 585"/>
                <a:gd name="T15" fmla="*/ 2147483646 h 420"/>
                <a:gd name="T16" fmla="*/ 2147483646 w 585"/>
                <a:gd name="T17" fmla="*/ 2147483646 h 420"/>
                <a:gd name="T18" fmla="*/ 2147483646 w 585"/>
                <a:gd name="T19" fmla="*/ 0 h 4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85" h="420">
                  <a:moveTo>
                    <a:pt x="495" y="0"/>
                  </a:moveTo>
                  <a:lnTo>
                    <a:pt x="540" y="90"/>
                  </a:lnTo>
                  <a:lnTo>
                    <a:pt x="360" y="225"/>
                  </a:lnTo>
                  <a:lnTo>
                    <a:pt x="585" y="270"/>
                  </a:lnTo>
                  <a:lnTo>
                    <a:pt x="585" y="390"/>
                  </a:lnTo>
                  <a:lnTo>
                    <a:pt x="330" y="315"/>
                  </a:lnTo>
                  <a:lnTo>
                    <a:pt x="30" y="420"/>
                  </a:lnTo>
                  <a:lnTo>
                    <a:pt x="0" y="300"/>
                  </a:lnTo>
                  <a:lnTo>
                    <a:pt x="315" y="165"/>
                  </a:lnTo>
                  <a:lnTo>
                    <a:pt x="495" y="0"/>
                  </a:lnTo>
                  <a:close/>
                </a:path>
              </a:pathLst>
            </a:custGeom>
            <a:gradFill rotWithShape="0">
              <a:gsLst>
                <a:gs pos="0">
                  <a:srgbClr val="92D050"/>
                </a:gs>
                <a:gs pos="100000">
                  <a:srgbClr val="E9F6DC"/>
                </a:gs>
              </a:gsLst>
              <a:lin ang="0" scaled="1"/>
            </a:gradFill>
            <a:ln w="9525">
              <a:solidFill>
                <a:srgbClr val="C2D69B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70341" name="Slide Number Placeholder 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FE0107-B206-4FD3-8A4E-DF9A691575AA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457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/>
            </a:extLst>
          </p:cNvPr>
          <p:cNvSpPr txBox="1"/>
          <p:nvPr/>
        </p:nvSpPr>
        <p:spPr>
          <a:xfrm>
            <a:off x="2166910" y="500042"/>
            <a:ext cx="685804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err="1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Immunosensores</a:t>
            </a:r>
            <a:r>
              <a:rPr lang="en-US" sz="32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classification based on labeling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1524001" y="1857376"/>
            <a:ext cx="764381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302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rebuchet MS"/>
              </a:rPr>
              <a:t>Labeled </a:t>
            </a:r>
            <a:r>
              <a:rPr lang="en-US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rebuchet MS"/>
              </a:rPr>
              <a:t>immunosensoring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:</a:t>
            </a:r>
          </a:p>
          <a:p>
            <a:pPr marL="5302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radioisotope, enzyme, fluorescents, </a:t>
            </a:r>
            <a:r>
              <a:rPr lang="en-US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chemiluminescent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. </a:t>
            </a:r>
          </a:p>
        </p:txBody>
      </p:sp>
      <p:sp>
        <p:nvSpPr>
          <p:cNvPr id="27" name="Rectangle 26">
            <a:extLst>
              <a:ext uri="{FF2B5EF4-FFF2-40B4-BE49-F238E27FC236}"/>
            </a:extLst>
          </p:cNvPr>
          <p:cNvSpPr/>
          <p:nvPr/>
        </p:nvSpPr>
        <p:spPr>
          <a:xfrm>
            <a:off x="2095472" y="3394387"/>
            <a:ext cx="6643734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Unlabeled  </a:t>
            </a:r>
            <a:r>
              <a:rPr lang="en-US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immunosensoring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formation of the Ag/</a:t>
            </a:r>
            <a:r>
              <a:rPr lang="en-US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complex in directly measured by an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optical or electrical or piezoelectric</a:t>
            </a: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changes in matrix.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saves time and it has fewer step as well.</a:t>
            </a:r>
          </a:p>
        </p:txBody>
      </p:sp>
      <p:sp>
        <p:nvSpPr>
          <p:cNvPr id="272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65873F-1A7C-4DB4-8209-B6D4A186795B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813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4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06576"/>
            <a:ext cx="385603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>
          <a:xfrm>
            <a:off x="1782764" y="1806576"/>
            <a:ext cx="4846637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400" b="1" dirty="0">
                <a:solidFill>
                  <a:srgbClr val="000000"/>
                </a:solidFill>
                <a:latin typeface="Calibri Light" panose="020F0302020204030204"/>
                <a:cs typeface="Arial" panose="020B0604020202020204" pitchFamily="34" charset="0"/>
              </a:rPr>
              <a:t>In the case of HRP, the substrate is hydrogen peroxidase and the redox mediator must be an adequate electron donor (a reduced species such as hydroquinone). </a:t>
            </a:r>
          </a:p>
          <a:p>
            <a:pPr algn="just">
              <a:defRPr/>
            </a:pPr>
            <a:endParaRPr lang="en-US" sz="2400" b="1" dirty="0">
              <a:solidFill>
                <a:srgbClr val="000000"/>
              </a:solidFill>
              <a:latin typeface="Calibri Light" panose="020F0302020204030204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sz="2400" b="1" dirty="0">
                <a:solidFill>
                  <a:srgbClr val="000000"/>
                </a:solidFill>
                <a:latin typeface="Calibri Light" panose="020F0302020204030204"/>
                <a:cs typeface="Arial" panose="020B0604020202020204" pitchFamily="34" charset="0"/>
              </a:rPr>
              <a:t>HRP enzymatic activity converts the reduced redox mediator (hydroquinone) into an oxidized one (benzoquinone), which is further electrochemically reduced at the electrode surface</a:t>
            </a:r>
            <a:r>
              <a:rPr lang="en-US" sz="2400" dirty="0">
                <a:solidFill>
                  <a:srgbClr val="000000"/>
                </a:solidFill>
                <a:latin typeface="Calibri Light" panose="020F0302020204030204"/>
                <a:cs typeface="Arial" panose="020B0604020202020204" pitchFamily="34" charset="0"/>
              </a:rPr>
              <a:t>. </a:t>
            </a:r>
            <a:br>
              <a:rPr lang="en-US" sz="2400" dirty="0">
                <a:solidFill>
                  <a:srgbClr val="000000"/>
                </a:solidFill>
                <a:latin typeface="Calibri Light" panose="020F0302020204030204"/>
                <a:cs typeface="Arial" panose="020B0604020202020204" pitchFamily="34" charset="0"/>
              </a:rPr>
            </a:br>
            <a:endParaRPr lang="fa-IR" sz="240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273412" name="TextBox 4"/>
          <p:cNvSpPr txBox="1">
            <a:spLocks noChangeArrowheads="1"/>
          </p:cNvSpPr>
          <p:nvPr/>
        </p:nvSpPr>
        <p:spPr bwMode="auto">
          <a:xfrm>
            <a:off x="2033588" y="381000"/>
            <a:ext cx="68818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Examples of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black"/>
                </a:solidFill>
              </a:rPr>
              <a:t> </a:t>
            </a:r>
            <a:r>
              <a:rPr lang="en-US" altLang="en-US" sz="3200">
                <a:solidFill>
                  <a:srgbClr val="FF0000"/>
                </a:solidFill>
              </a:rPr>
              <a:t>Electrochemical Immunosensor</a:t>
            </a:r>
          </a:p>
        </p:txBody>
      </p:sp>
    </p:spTree>
    <p:extLst>
      <p:ext uri="{BB962C8B-B14F-4D97-AF65-F5344CB8AC3E}">
        <p14:creationId xmlns:p14="http://schemas.microsoft.com/office/powerpoint/2010/main" val="2490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>
          <a:xfrm>
            <a:off x="2738414" y="214290"/>
            <a:ext cx="6215106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en-US" sz="32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locked </a:t>
            </a:r>
            <a:r>
              <a:rPr lang="en-US" sz="32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r>
              <a:rPr lang="en-US" sz="32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lectrochemical </a:t>
            </a:r>
            <a:r>
              <a:rPr lang="en-US" sz="32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32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ensor </a:t>
            </a:r>
            <a:r>
              <a:rPr lang="en-US" sz="32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</a:t>
            </a:r>
            <a:r>
              <a:rPr lang="en-US" sz="32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echnology (</a:t>
            </a:r>
            <a:r>
              <a:rPr lang="en-US" sz="3200" b="1" dirty="0">
                <a:ln w="1905"/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BEST</a:t>
            </a:r>
            <a:r>
              <a:rPr lang="en-US" sz="3200" b="1" dirty="0">
                <a:ln w="1905"/>
                <a:gradFill>
                  <a:gsLst>
                    <a:gs pos="0">
                      <a:srgbClr val="FA8D3D">
                        <a:shade val="20000"/>
                        <a:satMod val="200000"/>
                      </a:srgbClr>
                    </a:gs>
                    <a:gs pos="78000">
                      <a:srgbClr val="FA8D3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A8D3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</p:txBody>
      </p:sp>
      <p:sp>
        <p:nvSpPr>
          <p:cNvPr id="31747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765300" y="1377950"/>
            <a:ext cx="52451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using molecules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as wires to allow electrochemical communication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with an electrode.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modifying an electrode surface with a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molecular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wire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and an insulator component.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To the end of the molecular wire is attached a </a:t>
            </a:r>
            <a:r>
              <a:rPr lang="en-US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redox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 probe and an antigen.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>An antibody for this antigen will specifically bind to the electrode surface.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2744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85938"/>
            <a:ext cx="3079750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4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C764D2-C753-4438-990C-86D3CBA4FD1D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963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905000" y="138114"/>
            <a:ext cx="80962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When this happens the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electrochemistry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from the </a:t>
            </a:r>
            <a:r>
              <a:rPr lang="en-US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redox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probe is suppressed. If the sensor is exposed to a sample containing the antigen, the antibody will dissociate from the surface to bind with the antigen in a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competition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for the antibody between solution and surface bound antigen in solution and gives an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increase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 electrochemical current. </a:t>
            </a:r>
          </a:p>
        </p:txBody>
      </p:sp>
      <p:sp>
        <p:nvSpPr>
          <p:cNvPr id="275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C4D219-20B4-4858-B1B4-B47522DDE351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100">
              <a:solidFill>
                <a:srgbClr val="B13F9A"/>
              </a:solidFill>
            </a:endParaRPr>
          </a:p>
        </p:txBody>
      </p:sp>
      <p:grpSp>
        <p:nvGrpSpPr>
          <p:cNvPr id="275460" name="Group 6"/>
          <p:cNvGrpSpPr>
            <a:grpSpLocks/>
          </p:cNvGrpSpPr>
          <p:nvPr/>
        </p:nvGrpSpPr>
        <p:grpSpPr bwMode="auto">
          <a:xfrm>
            <a:off x="2024063" y="2411414"/>
            <a:ext cx="7143750" cy="4548187"/>
            <a:chOff x="500063" y="2357438"/>
            <a:chExt cx="7143750" cy="4548187"/>
          </a:xfrm>
        </p:grpSpPr>
        <p:pic>
          <p:nvPicPr>
            <p:cNvPr id="275461" name="Picture 2" descr="C:\Users\Sara\Desktop\seminar\research-fig- coli1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063" y="2357438"/>
              <a:ext cx="7143750" cy="4548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5462" name="TextBox 5"/>
            <p:cNvSpPr txBox="1">
              <a:spLocks noChangeArrowheads="1"/>
            </p:cNvSpPr>
            <p:nvPr/>
          </p:nvSpPr>
          <p:spPr bwMode="auto">
            <a:xfrm>
              <a:off x="1214414" y="5929330"/>
              <a:ext cx="2214578" cy="9541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7734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1"/>
          <p:cNvSpPr>
            <a:spLocks noChangeArrowheads="1"/>
          </p:cNvSpPr>
          <p:nvPr/>
        </p:nvSpPr>
        <p:spPr bwMode="auto">
          <a:xfrm>
            <a:off x="1952626" y="1465263"/>
            <a:ext cx="82581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Trebuchet MS" panose="020B0603020202020204" pitchFamily="34" charset="0"/>
              <a:buAutoNum type="romanUcPeriod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The electrode can be modified such that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nonspecific adsorption 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of proteins to the electrode surface are restricted.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Trebuchet MS" panose="020B0603020202020204" pitchFamily="34" charset="0"/>
              <a:buAutoNum type="romanUcPeriod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label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free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immunosensor for the detection of small molecules such as pesticides and drugs.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Trebuchet MS" panose="020B0603020202020204" pitchFamily="34" charset="0"/>
              <a:buAutoNum type="romanUcPeriod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Molecular wires which penetrate the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insulator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layer, allow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electrical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communication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to the underlying electrode.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Trebuchet MS" panose="020B0603020202020204" pitchFamily="34" charset="0"/>
              <a:buAutoNum type="romanUcPeriod"/>
            </a:pP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Also attached to the redox active species can be an </a:t>
            </a: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</a:rPr>
              <a:t>analogue</a:t>
            </a:r>
            <a:r>
              <a:rPr lang="en-US" altLang="en-US" sz="2400">
                <a:solidFill>
                  <a:srgbClr val="000000"/>
                </a:solidFill>
                <a:latin typeface="Calibri" panose="020F0502020204030204" pitchFamily="34" charset="0"/>
              </a:rPr>
              <a:t> of the antigen.</a:t>
            </a:r>
          </a:p>
        </p:txBody>
      </p:sp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>
          <a:xfrm>
            <a:off x="2381224" y="428604"/>
            <a:ext cx="6914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spc="300" dirty="0">
                <a:ln w="11430" cmpd="sng">
                  <a:solidFill>
                    <a:srgbClr val="B83D68">
                      <a:tint val="10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B83D68">
                        <a:tint val="83000"/>
                        <a:shade val="100000"/>
                        <a:satMod val="200000"/>
                      </a:srgbClr>
                    </a:gs>
                    <a:gs pos="75000">
                      <a:srgbClr val="B83D68">
                        <a:tint val="100000"/>
                        <a:shade val="50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45500">
                    <a:srgbClr val="B83D68">
                      <a:satMod val="220000"/>
                      <a:alpha val="35000"/>
                    </a:srgbClr>
                  </a:glow>
                </a:effectLst>
              </a:rPr>
              <a:t>The advantages of this strategy </a:t>
            </a:r>
          </a:p>
        </p:txBody>
      </p:sp>
      <p:sp>
        <p:nvSpPr>
          <p:cNvPr id="276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7BCBA0-54F1-4F59-A39A-A66EF6992056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027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Immunoassay Results Cont’d</a:t>
            </a:r>
          </a:p>
        </p:txBody>
      </p:sp>
      <p:pic>
        <p:nvPicPr>
          <p:cNvPr id="258051" name="Picture 3" descr="aapsj0902029_figure1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1447800"/>
            <a:ext cx="2971800" cy="2286000"/>
          </a:xfrm>
          <a:noFill/>
        </p:spPr>
      </p:pic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2362200" y="3733800"/>
            <a:ext cx="2895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Typical 4-parameter logistic graph for a competitive-format immunoassay. </a:t>
            </a:r>
          </a:p>
        </p:txBody>
      </p:sp>
      <p:pic>
        <p:nvPicPr>
          <p:cNvPr id="258053" name="Picture 5" descr="applic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62401"/>
            <a:ext cx="28194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5257800" y="6019801"/>
            <a:ext cx="304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>
                <a:solidFill>
                  <a:srgbClr val="FFFFFF"/>
                </a:solidFill>
              </a:rPr>
              <a:t>Dose-response curve for a non-competitive CL immunoassay.</a:t>
            </a:r>
            <a:r>
              <a:rPr lang="en-US" altLang="en-US" sz="240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258055" name="Picture 7" descr="tes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1371601"/>
            <a:ext cx="27146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8056" name="Text Box 8"/>
          <p:cNvSpPr txBox="1">
            <a:spLocks noChangeArrowheads="1"/>
          </p:cNvSpPr>
          <p:nvPr/>
        </p:nvSpPr>
        <p:spPr bwMode="auto">
          <a:xfrm>
            <a:off x="8229600" y="1600200"/>
            <a:ext cx="22860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A pregnancy test is an example of a commercially produced immunoassay that produces a positive or negative qualitative response.</a:t>
            </a:r>
            <a:r>
              <a:rPr lang="en-US" altLang="en-US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80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5BC80E-251B-4081-82AE-987C16C56DC3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6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228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8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8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0000"/>
                </a:solidFill>
              </a:rPr>
              <a:t>Immunochromatography test strip to measure Digoxin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Preparation of Digoxin–Protein Conjugates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b="1" smtClean="0"/>
              <a:t>Synthesis of colloidal gold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b="1" smtClean="0"/>
              <a:t>Preparation of colloidal gold probe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b="1" smtClean="0"/>
              <a:t>Characterization of the probe</a:t>
            </a:r>
            <a:endParaRPr lang="en-US" altLang="en-US" smtClean="0"/>
          </a:p>
          <a:p>
            <a:pPr eaLnBrk="1" hangingPunct="1"/>
            <a:r>
              <a:rPr lang="en-US" altLang="en-US" b="1" smtClean="0"/>
              <a:t>Preparation of immunochromatography test strip</a:t>
            </a:r>
            <a:r>
              <a:rPr lang="en-US" altLang="en-US" smtClean="0"/>
              <a:t> </a:t>
            </a:r>
          </a:p>
        </p:txBody>
      </p:sp>
      <p:sp>
        <p:nvSpPr>
          <p:cNvPr id="260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871A4C-16F3-4450-8797-A7F65DA49AA8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6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607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grpSp>
        <p:nvGrpSpPr>
          <p:cNvPr id="261124" name="Group 4"/>
          <p:cNvGrpSpPr>
            <a:grpSpLocks/>
          </p:cNvGrpSpPr>
          <p:nvPr/>
        </p:nvGrpSpPr>
        <p:grpSpPr bwMode="auto">
          <a:xfrm>
            <a:off x="1524000" y="1752600"/>
            <a:ext cx="8229600" cy="3886200"/>
            <a:chOff x="3234" y="1560"/>
            <a:chExt cx="5040" cy="2888"/>
          </a:xfrm>
        </p:grpSpPr>
        <p:grpSp>
          <p:nvGrpSpPr>
            <p:cNvPr id="261126" name="Group 5"/>
            <p:cNvGrpSpPr>
              <a:grpSpLocks/>
            </p:cNvGrpSpPr>
            <p:nvPr/>
          </p:nvGrpSpPr>
          <p:grpSpPr bwMode="auto">
            <a:xfrm>
              <a:off x="3624" y="1801"/>
              <a:ext cx="4564" cy="2398"/>
              <a:chOff x="3779" y="10623"/>
              <a:chExt cx="16301" cy="8987"/>
            </a:xfrm>
          </p:grpSpPr>
          <p:sp>
            <p:nvSpPr>
              <p:cNvPr id="261131" name="Rectangle 6"/>
              <p:cNvSpPr>
                <a:spLocks noChangeArrowheads="1"/>
              </p:cNvSpPr>
              <p:nvPr/>
            </p:nvSpPr>
            <p:spPr bwMode="auto">
              <a:xfrm>
                <a:off x="4707" y="10623"/>
                <a:ext cx="3008" cy="19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17780" rIns="36195" bIns="1778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 b="1">
                    <a:solidFill>
                      <a:srgbClr val="330033"/>
                    </a:solidFill>
                  </a:rPr>
                  <a:t>Add Sample</a:t>
                </a:r>
                <a:endParaRPr lang="en-US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2" name="Rectangle 7"/>
              <p:cNvSpPr>
                <a:spLocks noChangeArrowheads="1"/>
              </p:cNvSpPr>
              <p:nvPr/>
            </p:nvSpPr>
            <p:spPr bwMode="auto">
              <a:xfrm>
                <a:off x="9182" y="11666"/>
                <a:ext cx="3757" cy="10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17780" rIns="36195" bIns="1778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>
                    <a:solidFill>
                      <a:srgbClr val="000000"/>
                    </a:solidFill>
                  </a:rPr>
                  <a:t>Conjugate</a:t>
                </a:r>
                <a:endParaRPr lang="en-US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78536" name="Rectangle 8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38" y="11161"/>
                <a:ext cx="2847" cy="19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36195" tIns="17780" rIns="36195" bIns="17780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C</a:t>
                </a:r>
                <a:r>
                  <a:rPr lang="en-GB" sz="2000" b="1" dirty="0">
                    <a:solidFill>
                      <a:srgbClr val="000000"/>
                    </a:solidFill>
                  </a:rPr>
                  <a:t>ontrol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b="1" dirty="0">
                    <a:solidFill>
                      <a:srgbClr val="000000"/>
                    </a:solidFill>
                  </a:rPr>
                  <a:t>line</a:t>
                </a:r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8537" name="Rectangle 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56" y="11347"/>
                <a:ext cx="2007" cy="19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lIns="36195" tIns="17780" rIns="36195" bIns="17780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T</a:t>
                </a:r>
                <a:r>
                  <a:rPr lang="en-GB" sz="2000" b="1" dirty="0">
                    <a:solidFill>
                      <a:srgbClr val="000000"/>
                    </a:solidFill>
                  </a:rPr>
                  <a:t>est</a:t>
                </a:r>
                <a:r>
                  <a:rPr lang="en-GB" sz="900" b="1" dirty="0">
                    <a:solidFill>
                      <a:srgbClr val="000000"/>
                    </a:solidFill>
                  </a:rPr>
                  <a:t> 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2000" b="1" dirty="0">
                    <a:solidFill>
                      <a:srgbClr val="000000"/>
                    </a:solidFill>
                  </a:rPr>
                  <a:t>Line</a:t>
                </a:r>
                <a:endParaRPr lang="en-US" sz="2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5" name="AutoShape 10"/>
              <p:cNvSpPr>
                <a:spLocks noChangeArrowheads="1"/>
              </p:cNvSpPr>
              <p:nvPr/>
            </p:nvSpPr>
            <p:spPr bwMode="auto">
              <a:xfrm>
                <a:off x="12393" y="13503"/>
                <a:ext cx="2946" cy="2520"/>
              </a:xfrm>
              <a:prstGeom prst="parallelogram">
                <a:avLst>
                  <a:gd name="adj" fmla="val 83917"/>
                </a:avLst>
              </a:prstGeom>
              <a:noFill/>
              <a:ln w="381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6" name="Rectangle 11"/>
              <p:cNvSpPr>
                <a:spLocks noChangeArrowheads="1"/>
              </p:cNvSpPr>
              <p:nvPr/>
            </p:nvSpPr>
            <p:spPr bwMode="auto">
              <a:xfrm>
                <a:off x="4022" y="18003"/>
                <a:ext cx="2503" cy="930"/>
              </a:xfrm>
              <a:prstGeom prst="rect">
                <a:avLst/>
              </a:prstGeom>
              <a:solidFill>
                <a:srgbClr val="CC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17780" rIns="36195" bIns="1778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Digoxin</a:t>
                </a:r>
                <a:endParaRPr lang="en-US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7" name="Rectangle 12"/>
              <p:cNvSpPr>
                <a:spLocks noChangeArrowheads="1"/>
              </p:cNvSpPr>
              <p:nvPr/>
            </p:nvSpPr>
            <p:spPr bwMode="auto">
              <a:xfrm>
                <a:off x="15954" y="17960"/>
                <a:ext cx="4022" cy="1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17780" rIns="36195" bIns="1778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 b="1">
                    <a:solidFill>
                      <a:srgbClr val="00FF00"/>
                    </a:solidFill>
                    <a:latin typeface="Times New Roman" panose="02020603050405020304" pitchFamily="18" charset="0"/>
                  </a:rPr>
                  <a:t>Anti-IgG/gold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 b="1">
                    <a:solidFill>
                      <a:srgbClr val="00FF00"/>
                    </a:solidFill>
                    <a:latin typeface="Times New Roman" panose="02020603050405020304" pitchFamily="18" charset="0"/>
                  </a:rPr>
                  <a:t>antibodies</a:t>
                </a:r>
                <a:endParaRPr lang="en-US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8" name="Text Box 13"/>
              <p:cNvSpPr txBox="1">
                <a:spLocks noChangeArrowheads="1"/>
              </p:cNvSpPr>
              <p:nvPr/>
            </p:nvSpPr>
            <p:spPr bwMode="auto">
              <a:xfrm>
                <a:off x="11663" y="17891"/>
                <a:ext cx="3600" cy="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18288" rIns="36576" bIns="18288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2000" b="1">
                    <a:solidFill>
                      <a:srgbClr val="FFCC00"/>
                    </a:solidFill>
                    <a:latin typeface="Times New Roman" panose="02020603050405020304" pitchFamily="18" charset="0"/>
                  </a:rPr>
                  <a:t>Dig-BSA</a:t>
                </a:r>
                <a:endParaRPr lang="en-US" altLang="en-US" sz="20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1139" name="Group 14"/>
              <p:cNvGrpSpPr>
                <a:grpSpLocks/>
              </p:cNvGrpSpPr>
              <p:nvPr/>
            </p:nvGrpSpPr>
            <p:grpSpPr bwMode="auto">
              <a:xfrm rot="5400000">
                <a:off x="16656" y="14472"/>
                <a:ext cx="510" cy="371"/>
                <a:chOff x="5252" y="3308"/>
                <a:chExt cx="144" cy="104"/>
              </a:xfrm>
            </p:grpSpPr>
            <p:sp>
              <p:nvSpPr>
                <p:cNvPr id="261213" name="Line 15"/>
                <p:cNvSpPr>
                  <a:spLocks noChangeShapeType="1"/>
                </p:cNvSpPr>
                <p:nvPr/>
              </p:nvSpPr>
              <p:spPr bwMode="auto">
                <a:xfrm>
                  <a:off x="5308" y="3360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14" name="Line 16"/>
                <p:cNvSpPr>
                  <a:spLocks noChangeShapeType="1"/>
                </p:cNvSpPr>
                <p:nvPr/>
              </p:nvSpPr>
              <p:spPr bwMode="auto">
                <a:xfrm flipH="1" flipV="1">
                  <a:off x="5252" y="330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15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5260" y="3356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40" name="Group 18"/>
              <p:cNvGrpSpPr>
                <a:grpSpLocks/>
              </p:cNvGrpSpPr>
              <p:nvPr/>
            </p:nvGrpSpPr>
            <p:grpSpPr bwMode="auto">
              <a:xfrm rot="5400000">
                <a:off x="16141" y="15192"/>
                <a:ext cx="510" cy="372"/>
                <a:chOff x="5348" y="3404"/>
                <a:chExt cx="144" cy="104"/>
              </a:xfrm>
            </p:grpSpPr>
            <p:sp>
              <p:nvSpPr>
                <p:cNvPr id="261210" name="Line 19"/>
                <p:cNvSpPr>
                  <a:spLocks noChangeShapeType="1"/>
                </p:cNvSpPr>
                <p:nvPr/>
              </p:nvSpPr>
              <p:spPr bwMode="auto">
                <a:xfrm>
                  <a:off x="5404" y="3456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11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404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12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5356" y="3452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41" name="Group 22"/>
              <p:cNvGrpSpPr>
                <a:grpSpLocks/>
              </p:cNvGrpSpPr>
              <p:nvPr/>
            </p:nvGrpSpPr>
            <p:grpSpPr bwMode="auto">
              <a:xfrm rot="5400000">
                <a:off x="17170" y="13752"/>
                <a:ext cx="510" cy="371"/>
                <a:chOff x="5348" y="3212"/>
                <a:chExt cx="144" cy="104"/>
              </a:xfrm>
            </p:grpSpPr>
            <p:sp>
              <p:nvSpPr>
                <p:cNvPr id="261207" name="Line 23"/>
                <p:cNvSpPr>
                  <a:spLocks noChangeShapeType="1"/>
                </p:cNvSpPr>
                <p:nvPr/>
              </p:nvSpPr>
              <p:spPr bwMode="auto">
                <a:xfrm>
                  <a:off x="5404" y="3264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8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212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9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5356" y="326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61142" name="AutoShape 26"/>
              <p:cNvSpPr>
                <a:spLocks noChangeArrowheads="1"/>
              </p:cNvSpPr>
              <p:nvPr/>
            </p:nvSpPr>
            <p:spPr bwMode="auto">
              <a:xfrm>
                <a:off x="15675" y="13503"/>
                <a:ext cx="2942" cy="2520"/>
              </a:xfrm>
              <a:prstGeom prst="parallelogram">
                <a:avLst>
                  <a:gd name="adj" fmla="val 83803"/>
                </a:avLst>
              </a:prstGeom>
              <a:noFill/>
              <a:ln w="38100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43" name="Oval 27"/>
              <p:cNvSpPr>
                <a:spLocks noChangeArrowheads="1"/>
              </p:cNvSpPr>
              <p:nvPr/>
            </p:nvSpPr>
            <p:spPr bwMode="auto">
              <a:xfrm rot="-5400000">
                <a:off x="10415" y="1346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44" name="Rectangle 28"/>
              <p:cNvSpPr>
                <a:spLocks noChangeArrowheads="1"/>
              </p:cNvSpPr>
              <p:nvPr/>
            </p:nvSpPr>
            <p:spPr bwMode="auto">
              <a:xfrm>
                <a:off x="5086" y="13740"/>
                <a:ext cx="331" cy="33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1145" name="Group 29"/>
              <p:cNvGrpSpPr>
                <a:grpSpLocks/>
              </p:cNvGrpSpPr>
              <p:nvPr/>
            </p:nvGrpSpPr>
            <p:grpSpPr bwMode="auto">
              <a:xfrm rot="5400000">
                <a:off x="17856" y="13752"/>
                <a:ext cx="510" cy="371"/>
                <a:chOff x="5348" y="3404"/>
                <a:chExt cx="144" cy="104"/>
              </a:xfrm>
            </p:grpSpPr>
            <p:sp>
              <p:nvSpPr>
                <p:cNvPr id="261204" name="Line 30"/>
                <p:cNvSpPr>
                  <a:spLocks noChangeShapeType="1"/>
                </p:cNvSpPr>
                <p:nvPr/>
              </p:nvSpPr>
              <p:spPr bwMode="auto">
                <a:xfrm>
                  <a:off x="5404" y="3456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5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404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6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5356" y="3452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46" name="Group 33"/>
              <p:cNvGrpSpPr>
                <a:grpSpLocks/>
              </p:cNvGrpSpPr>
              <p:nvPr/>
            </p:nvGrpSpPr>
            <p:grpSpPr bwMode="auto">
              <a:xfrm rot="5400000">
                <a:off x="17341" y="14292"/>
                <a:ext cx="510" cy="372"/>
                <a:chOff x="5348" y="3404"/>
                <a:chExt cx="144" cy="104"/>
              </a:xfrm>
            </p:grpSpPr>
            <p:sp>
              <p:nvSpPr>
                <p:cNvPr id="261201" name="Line 34"/>
                <p:cNvSpPr>
                  <a:spLocks noChangeShapeType="1"/>
                </p:cNvSpPr>
                <p:nvPr/>
              </p:nvSpPr>
              <p:spPr bwMode="auto">
                <a:xfrm>
                  <a:off x="5404" y="3456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2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404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3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5356" y="3452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47" name="Group 37"/>
              <p:cNvGrpSpPr>
                <a:grpSpLocks/>
              </p:cNvGrpSpPr>
              <p:nvPr/>
            </p:nvGrpSpPr>
            <p:grpSpPr bwMode="auto">
              <a:xfrm rot="5400000">
                <a:off x="16827" y="15012"/>
                <a:ext cx="510" cy="371"/>
                <a:chOff x="5348" y="3404"/>
                <a:chExt cx="144" cy="104"/>
              </a:xfrm>
            </p:grpSpPr>
            <p:sp>
              <p:nvSpPr>
                <p:cNvPr id="261198" name="Line 38"/>
                <p:cNvSpPr>
                  <a:spLocks noChangeShapeType="1"/>
                </p:cNvSpPr>
                <p:nvPr/>
              </p:nvSpPr>
              <p:spPr bwMode="auto">
                <a:xfrm>
                  <a:off x="5404" y="3456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9" name="Line 39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404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20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5356" y="3452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48" name="Group 41"/>
              <p:cNvGrpSpPr>
                <a:grpSpLocks/>
              </p:cNvGrpSpPr>
              <p:nvPr/>
            </p:nvGrpSpPr>
            <p:grpSpPr bwMode="auto">
              <a:xfrm rot="5400000">
                <a:off x="17524" y="17187"/>
                <a:ext cx="510" cy="372"/>
                <a:chOff x="5348" y="3404"/>
                <a:chExt cx="144" cy="104"/>
              </a:xfrm>
            </p:grpSpPr>
            <p:sp>
              <p:nvSpPr>
                <p:cNvPr id="261195" name="Line 42"/>
                <p:cNvSpPr>
                  <a:spLocks noChangeShapeType="1"/>
                </p:cNvSpPr>
                <p:nvPr/>
              </p:nvSpPr>
              <p:spPr bwMode="auto">
                <a:xfrm>
                  <a:off x="5404" y="3456"/>
                  <a:ext cx="88" cy="0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6" name="Line 43"/>
                <p:cNvSpPr>
                  <a:spLocks noChangeShapeType="1"/>
                </p:cNvSpPr>
                <p:nvPr/>
              </p:nvSpPr>
              <p:spPr bwMode="auto">
                <a:xfrm flipH="1" flipV="1">
                  <a:off x="5348" y="3404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7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5356" y="3452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00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61149" name="Oval 45"/>
              <p:cNvSpPr>
                <a:spLocks noChangeArrowheads="1"/>
              </p:cNvSpPr>
              <p:nvPr/>
            </p:nvSpPr>
            <p:spPr bwMode="auto">
              <a:xfrm rot="-5400000">
                <a:off x="11443" y="1346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0" name="Rectangle 46"/>
              <p:cNvSpPr>
                <a:spLocks noChangeArrowheads="1"/>
              </p:cNvSpPr>
              <p:nvPr/>
            </p:nvSpPr>
            <p:spPr bwMode="auto">
              <a:xfrm>
                <a:off x="7029" y="13751"/>
                <a:ext cx="331" cy="329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1" name="Oval 47"/>
              <p:cNvSpPr>
                <a:spLocks noChangeArrowheads="1"/>
              </p:cNvSpPr>
              <p:nvPr/>
            </p:nvSpPr>
            <p:spPr bwMode="auto">
              <a:xfrm rot="-5400000">
                <a:off x="9386" y="1724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2" name="Rectangle 48"/>
              <p:cNvSpPr>
                <a:spLocks noChangeArrowheads="1"/>
              </p:cNvSpPr>
              <p:nvPr/>
            </p:nvSpPr>
            <p:spPr bwMode="auto">
              <a:xfrm>
                <a:off x="5086" y="15270"/>
                <a:ext cx="331" cy="33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3" name="Oval 49"/>
              <p:cNvSpPr>
                <a:spLocks noChangeArrowheads="1"/>
              </p:cNvSpPr>
              <p:nvPr/>
            </p:nvSpPr>
            <p:spPr bwMode="auto">
              <a:xfrm rot="-5400000">
                <a:off x="10072" y="1508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4" name="Rectangle 50"/>
              <p:cNvSpPr>
                <a:spLocks noChangeArrowheads="1"/>
              </p:cNvSpPr>
              <p:nvPr/>
            </p:nvSpPr>
            <p:spPr bwMode="auto">
              <a:xfrm>
                <a:off x="5075" y="17153"/>
                <a:ext cx="332" cy="329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5" name="Oval 51"/>
              <p:cNvSpPr>
                <a:spLocks noChangeArrowheads="1"/>
              </p:cNvSpPr>
              <p:nvPr/>
            </p:nvSpPr>
            <p:spPr bwMode="auto">
              <a:xfrm rot="-5400000">
                <a:off x="9558" y="1418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6" name="Rectangle 52"/>
              <p:cNvSpPr>
                <a:spLocks noChangeArrowheads="1"/>
              </p:cNvSpPr>
              <p:nvPr/>
            </p:nvSpPr>
            <p:spPr bwMode="auto">
              <a:xfrm>
                <a:off x="3779" y="15113"/>
                <a:ext cx="331" cy="329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7" name="Oval 53"/>
              <p:cNvSpPr>
                <a:spLocks noChangeArrowheads="1"/>
              </p:cNvSpPr>
              <p:nvPr/>
            </p:nvSpPr>
            <p:spPr bwMode="auto">
              <a:xfrm rot="-5400000">
                <a:off x="8940" y="15087"/>
                <a:ext cx="483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8" name="Rectangle 54"/>
              <p:cNvSpPr>
                <a:spLocks noChangeArrowheads="1"/>
              </p:cNvSpPr>
              <p:nvPr/>
            </p:nvSpPr>
            <p:spPr bwMode="auto">
              <a:xfrm>
                <a:off x="4436" y="14763"/>
                <a:ext cx="331" cy="33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59" name="Oval 55"/>
              <p:cNvSpPr>
                <a:spLocks noChangeArrowheads="1"/>
              </p:cNvSpPr>
              <p:nvPr/>
            </p:nvSpPr>
            <p:spPr bwMode="auto">
              <a:xfrm rot="-5400000">
                <a:off x="10787" y="14389"/>
                <a:ext cx="482" cy="550"/>
              </a:xfrm>
              <a:prstGeom prst="ellipse">
                <a:avLst/>
              </a:prstGeom>
              <a:solidFill>
                <a:srgbClr val="990033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60" name="Rectangle 56"/>
              <p:cNvSpPr>
                <a:spLocks noChangeArrowheads="1"/>
              </p:cNvSpPr>
              <p:nvPr/>
            </p:nvSpPr>
            <p:spPr bwMode="auto">
              <a:xfrm>
                <a:off x="6217" y="14261"/>
                <a:ext cx="333" cy="329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1161" name="Group 57"/>
              <p:cNvGrpSpPr>
                <a:grpSpLocks/>
              </p:cNvGrpSpPr>
              <p:nvPr/>
            </p:nvGrpSpPr>
            <p:grpSpPr bwMode="auto">
              <a:xfrm rot="-5400000">
                <a:off x="10111" y="14787"/>
                <a:ext cx="544" cy="421"/>
                <a:chOff x="3716" y="3380"/>
                <a:chExt cx="152" cy="104"/>
              </a:xfrm>
            </p:grpSpPr>
            <p:sp>
              <p:nvSpPr>
                <p:cNvPr id="261192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4" name="Line 60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62" name="Group 61"/>
              <p:cNvGrpSpPr>
                <a:grpSpLocks/>
              </p:cNvGrpSpPr>
              <p:nvPr/>
            </p:nvGrpSpPr>
            <p:grpSpPr bwMode="auto">
              <a:xfrm rot="10800000">
                <a:off x="8453" y="15123"/>
                <a:ext cx="519" cy="442"/>
                <a:chOff x="3716" y="3380"/>
                <a:chExt cx="152" cy="104"/>
              </a:xfrm>
            </p:grpSpPr>
            <p:sp>
              <p:nvSpPr>
                <p:cNvPr id="261189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0" name="Line 63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91" name="Line 64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63" name="Group 65"/>
              <p:cNvGrpSpPr>
                <a:grpSpLocks/>
              </p:cNvGrpSpPr>
              <p:nvPr/>
            </p:nvGrpSpPr>
            <p:grpSpPr bwMode="auto">
              <a:xfrm rot="10800000">
                <a:off x="9103" y="14250"/>
                <a:ext cx="519" cy="442"/>
                <a:chOff x="3716" y="3380"/>
                <a:chExt cx="152" cy="104"/>
              </a:xfrm>
            </p:grpSpPr>
            <p:sp>
              <p:nvSpPr>
                <p:cNvPr id="26118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7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8" name="Line 68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64" name="Group 69"/>
              <p:cNvGrpSpPr>
                <a:grpSpLocks/>
              </p:cNvGrpSpPr>
              <p:nvPr/>
            </p:nvGrpSpPr>
            <p:grpSpPr bwMode="auto">
              <a:xfrm>
                <a:off x="11207" y="14318"/>
                <a:ext cx="518" cy="442"/>
                <a:chOff x="3716" y="3380"/>
                <a:chExt cx="152" cy="104"/>
              </a:xfrm>
            </p:grpSpPr>
            <p:sp>
              <p:nvSpPr>
                <p:cNvPr id="261183" name="Line 70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4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5" name="Line 72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261165" name="Rectangle 73"/>
              <p:cNvSpPr>
                <a:spLocks noChangeArrowheads="1"/>
              </p:cNvSpPr>
              <p:nvPr/>
            </p:nvSpPr>
            <p:spPr bwMode="auto">
              <a:xfrm>
                <a:off x="13167" y="17213"/>
                <a:ext cx="333" cy="329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66" name="Rectangle 74"/>
              <p:cNvSpPr>
                <a:spLocks noChangeArrowheads="1"/>
              </p:cNvSpPr>
              <p:nvPr/>
            </p:nvSpPr>
            <p:spPr bwMode="auto">
              <a:xfrm>
                <a:off x="13639" y="15123"/>
                <a:ext cx="333" cy="33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67" name="Rectangle 75"/>
              <p:cNvSpPr>
                <a:spLocks noChangeArrowheads="1"/>
              </p:cNvSpPr>
              <p:nvPr/>
            </p:nvSpPr>
            <p:spPr bwMode="auto">
              <a:xfrm>
                <a:off x="14667" y="13683"/>
                <a:ext cx="333" cy="33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68" name="Rectangle 76"/>
              <p:cNvSpPr>
                <a:spLocks noChangeArrowheads="1"/>
              </p:cNvSpPr>
              <p:nvPr/>
            </p:nvSpPr>
            <p:spPr bwMode="auto">
              <a:xfrm>
                <a:off x="12782" y="15303"/>
                <a:ext cx="333" cy="33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69" name="Rectangle 77"/>
              <p:cNvSpPr>
                <a:spLocks noChangeArrowheads="1"/>
              </p:cNvSpPr>
              <p:nvPr/>
            </p:nvSpPr>
            <p:spPr bwMode="auto">
              <a:xfrm>
                <a:off x="13296" y="14583"/>
                <a:ext cx="333" cy="33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70" name="Rectangle 78"/>
              <p:cNvSpPr>
                <a:spLocks noChangeArrowheads="1"/>
              </p:cNvSpPr>
              <p:nvPr/>
            </p:nvSpPr>
            <p:spPr bwMode="auto">
              <a:xfrm>
                <a:off x="13810" y="13683"/>
                <a:ext cx="333" cy="330"/>
              </a:xfrm>
              <a:prstGeom prst="rect">
                <a:avLst/>
              </a:prstGeom>
              <a:solidFill>
                <a:srgbClr val="FFCC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1171" name="Group 79"/>
              <p:cNvGrpSpPr>
                <a:grpSpLocks/>
              </p:cNvGrpSpPr>
              <p:nvPr/>
            </p:nvGrpSpPr>
            <p:grpSpPr bwMode="auto">
              <a:xfrm rot="-5400000">
                <a:off x="9396" y="16831"/>
                <a:ext cx="543" cy="422"/>
                <a:chOff x="3716" y="3380"/>
                <a:chExt cx="152" cy="104"/>
              </a:xfrm>
            </p:grpSpPr>
            <p:sp>
              <p:nvSpPr>
                <p:cNvPr id="26118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1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82" name="Line 82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72" name="Group 83"/>
              <p:cNvGrpSpPr>
                <a:grpSpLocks/>
              </p:cNvGrpSpPr>
              <p:nvPr/>
            </p:nvGrpSpPr>
            <p:grpSpPr bwMode="auto">
              <a:xfrm rot="-5400000">
                <a:off x="11406" y="13291"/>
                <a:ext cx="543" cy="422"/>
                <a:chOff x="3716" y="3380"/>
                <a:chExt cx="152" cy="104"/>
              </a:xfrm>
            </p:grpSpPr>
            <p:sp>
              <p:nvSpPr>
                <p:cNvPr id="261177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78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79" name="Line 86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61173" name="Group 87"/>
              <p:cNvGrpSpPr>
                <a:grpSpLocks/>
              </p:cNvGrpSpPr>
              <p:nvPr/>
            </p:nvGrpSpPr>
            <p:grpSpPr bwMode="auto">
              <a:xfrm rot="-5400000">
                <a:off x="10271" y="13122"/>
                <a:ext cx="544" cy="421"/>
                <a:chOff x="3716" y="3380"/>
                <a:chExt cx="152" cy="104"/>
              </a:xfrm>
            </p:grpSpPr>
            <p:sp>
              <p:nvSpPr>
                <p:cNvPr id="261174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3716" y="3432"/>
                  <a:ext cx="104" cy="0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7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820" y="3380"/>
                  <a:ext cx="40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1176" name="Line 90"/>
                <p:cNvSpPr>
                  <a:spLocks noChangeShapeType="1"/>
                </p:cNvSpPr>
                <p:nvPr/>
              </p:nvSpPr>
              <p:spPr bwMode="auto">
                <a:xfrm flipH="1" flipV="1">
                  <a:off x="3812" y="3428"/>
                  <a:ext cx="56" cy="56"/>
                </a:xfrm>
                <a:prstGeom prst="line">
                  <a:avLst/>
                </a:prstGeom>
                <a:noFill/>
                <a:ln w="31750">
                  <a:solidFill>
                    <a:srgbClr val="FF66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261127" name="Group 91"/>
            <p:cNvGrpSpPr>
              <a:grpSpLocks/>
            </p:cNvGrpSpPr>
            <p:nvPr/>
          </p:nvGrpSpPr>
          <p:grpSpPr bwMode="auto">
            <a:xfrm>
              <a:off x="3234" y="1560"/>
              <a:ext cx="5040" cy="2888"/>
              <a:chOff x="2496" y="9543"/>
              <a:chExt cx="18000" cy="10830"/>
            </a:xfrm>
          </p:grpSpPr>
          <p:sp>
            <p:nvSpPr>
              <p:cNvPr id="261128" name="AutoShape 92"/>
              <p:cNvSpPr>
                <a:spLocks noChangeArrowheads="1"/>
              </p:cNvSpPr>
              <p:nvPr/>
            </p:nvSpPr>
            <p:spPr bwMode="auto">
              <a:xfrm rot="5400000">
                <a:off x="4091" y="9474"/>
                <a:ext cx="4320" cy="44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4861 h 21600"/>
                  <a:gd name="T14" fmla="*/ 17280 w 21600"/>
                  <a:gd name="T15" fmla="*/ 1673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3743" y="0"/>
                    </a:moveTo>
                    <a:lnTo>
                      <a:pt x="13743" y="4863"/>
                    </a:lnTo>
                    <a:lnTo>
                      <a:pt x="3375" y="4863"/>
                    </a:lnTo>
                    <a:lnTo>
                      <a:pt x="3375" y="16737"/>
                    </a:lnTo>
                    <a:lnTo>
                      <a:pt x="13743" y="16737"/>
                    </a:lnTo>
                    <a:lnTo>
                      <a:pt x="13743" y="21600"/>
                    </a:lnTo>
                    <a:lnTo>
                      <a:pt x="21600" y="10800"/>
                    </a:lnTo>
                    <a:lnTo>
                      <a:pt x="13743" y="0"/>
                    </a:lnTo>
                    <a:close/>
                  </a:path>
                  <a:path w="21600" h="21600">
                    <a:moveTo>
                      <a:pt x="1350" y="4863"/>
                    </a:moveTo>
                    <a:lnTo>
                      <a:pt x="1350" y="16737"/>
                    </a:lnTo>
                    <a:lnTo>
                      <a:pt x="2700" y="16737"/>
                    </a:lnTo>
                    <a:lnTo>
                      <a:pt x="2700" y="4863"/>
                    </a:lnTo>
                    <a:lnTo>
                      <a:pt x="1350" y="4863"/>
                    </a:lnTo>
                    <a:close/>
                  </a:path>
                  <a:path w="21600" h="21600">
                    <a:moveTo>
                      <a:pt x="0" y="4863"/>
                    </a:moveTo>
                    <a:lnTo>
                      <a:pt x="0" y="16737"/>
                    </a:lnTo>
                    <a:lnTo>
                      <a:pt x="675" y="16737"/>
                    </a:lnTo>
                    <a:lnTo>
                      <a:pt x="675" y="4863"/>
                    </a:lnTo>
                    <a:lnTo>
                      <a:pt x="0" y="4863"/>
                    </a:lnTo>
                    <a:close/>
                  </a:path>
                </a:pathLst>
              </a:custGeom>
              <a:noFill/>
              <a:ln w="9525">
                <a:solidFill>
                  <a:srgbClr val="FFFF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29" name="Rectangle 93"/>
              <p:cNvSpPr>
                <a:spLocks noChangeArrowheads="1"/>
              </p:cNvSpPr>
              <p:nvPr/>
            </p:nvSpPr>
            <p:spPr bwMode="auto">
              <a:xfrm>
                <a:off x="7467" y="18003"/>
                <a:ext cx="4690" cy="2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17780" rIns="36195" bIns="1778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800" b="1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Colloidal gold</a:t>
                </a: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conjugated to</a:t>
                </a:r>
                <a:r>
                  <a:rPr lang="en-GB" altLang="en-US" sz="1800" b="1">
                    <a:solidFill>
                      <a:srgbClr val="FF66CC"/>
                    </a:solidFill>
                    <a:latin typeface="Times New Roman" panose="02020603050405020304" pitchFamily="18" charset="0"/>
                  </a:rPr>
                  <a:t>  Dig antibodies</a:t>
                </a: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61130" name="AutoShape 94"/>
              <p:cNvSpPr>
                <a:spLocks noChangeArrowheads="1"/>
              </p:cNvSpPr>
              <p:nvPr/>
            </p:nvSpPr>
            <p:spPr bwMode="auto">
              <a:xfrm>
                <a:off x="2496" y="13503"/>
                <a:ext cx="18000" cy="3060"/>
              </a:xfrm>
              <a:prstGeom prst="cube">
                <a:avLst>
                  <a:gd name="adj" fmla="val 79657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61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651659-B108-41D5-BF2A-53118DD82D12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3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098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441575"/>
            <a:ext cx="7772400" cy="466725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grpSp>
        <p:nvGrpSpPr>
          <p:cNvPr id="262148" name="Group 4"/>
          <p:cNvGrpSpPr>
            <a:grpSpLocks/>
          </p:cNvGrpSpPr>
          <p:nvPr/>
        </p:nvGrpSpPr>
        <p:grpSpPr bwMode="auto">
          <a:xfrm>
            <a:off x="2220914" y="3821114"/>
            <a:ext cx="7532687" cy="2998787"/>
            <a:chOff x="2006" y="11146"/>
            <a:chExt cx="7200" cy="3794"/>
          </a:xfrm>
        </p:grpSpPr>
        <p:sp>
          <p:nvSpPr>
            <p:cNvPr id="262235" name="Rectangle 5" descr="Paper bag"/>
            <p:cNvSpPr>
              <a:spLocks noChangeArrowheads="1"/>
            </p:cNvSpPr>
            <p:nvPr/>
          </p:nvSpPr>
          <p:spPr bwMode="auto">
            <a:xfrm>
              <a:off x="4828" y="11146"/>
              <a:ext cx="1873" cy="519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330033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18288" rIns="36576" bIns="1828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>
                  <a:solidFill>
                    <a:srgbClr val="990033"/>
                  </a:solidFill>
                </a:rPr>
                <a:t>Negative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grpSp>
          <p:nvGrpSpPr>
            <p:cNvPr id="262236" name="Group 6"/>
            <p:cNvGrpSpPr>
              <a:grpSpLocks/>
            </p:cNvGrpSpPr>
            <p:nvPr/>
          </p:nvGrpSpPr>
          <p:grpSpPr bwMode="auto">
            <a:xfrm>
              <a:off x="2006" y="11490"/>
              <a:ext cx="7200" cy="3450"/>
              <a:chOff x="2496" y="10983"/>
              <a:chExt cx="18000" cy="9749"/>
            </a:xfrm>
          </p:grpSpPr>
          <p:sp>
            <p:nvSpPr>
              <p:cNvPr id="262237" name="AutoShape 7"/>
              <p:cNvSpPr>
                <a:spLocks noChangeArrowheads="1"/>
              </p:cNvSpPr>
              <p:nvPr/>
            </p:nvSpPr>
            <p:spPr bwMode="auto">
              <a:xfrm>
                <a:off x="2496" y="13863"/>
                <a:ext cx="18000" cy="3059"/>
              </a:xfrm>
              <a:prstGeom prst="cube">
                <a:avLst>
                  <a:gd name="adj" fmla="val 79657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2238" name="Group 8"/>
              <p:cNvGrpSpPr>
                <a:grpSpLocks/>
              </p:cNvGrpSpPr>
              <p:nvPr/>
            </p:nvGrpSpPr>
            <p:grpSpPr bwMode="auto">
              <a:xfrm>
                <a:off x="2973" y="10983"/>
                <a:ext cx="15644" cy="9749"/>
                <a:chOff x="2973" y="10983"/>
                <a:chExt cx="15644" cy="9749"/>
              </a:xfrm>
            </p:grpSpPr>
            <p:sp>
              <p:nvSpPr>
                <p:cNvPr id="262239" name="Rectangle 9"/>
                <p:cNvSpPr>
                  <a:spLocks noChangeArrowheads="1"/>
                </p:cNvSpPr>
                <p:nvPr/>
              </p:nvSpPr>
              <p:spPr bwMode="auto">
                <a:xfrm>
                  <a:off x="4707" y="10983"/>
                  <a:ext cx="3008" cy="10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40" name="AutoShape 11"/>
                <p:cNvSpPr>
                  <a:spLocks noChangeArrowheads="1"/>
                </p:cNvSpPr>
                <p:nvPr/>
              </p:nvSpPr>
              <p:spPr bwMode="auto">
                <a:xfrm>
                  <a:off x="12393" y="13863"/>
                  <a:ext cx="2946" cy="2519"/>
                </a:xfrm>
                <a:prstGeom prst="parallelogram">
                  <a:avLst>
                    <a:gd name="adj" fmla="val 83950"/>
                  </a:avLst>
                </a:prstGeom>
                <a:noFill/>
                <a:ln w="38100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41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3" y="18362"/>
                  <a:ext cx="3456" cy="1067"/>
                </a:xfrm>
                <a:prstGeom prst="rect">
                  <a:avLst/>
                </a:prstGeom>
                <a:solidFill>
                  <a:srgbClr val="CC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1800" b="1">
                      <a:solidFill>
                        <a:srgbClr val="FFFF00"/>
                      </a:solidFill>
                      <a:latin typeface="Times New Roman" panose="02020603050405020304" pitchFamily="18" charset="0"/>
                    </a:rPr>
                    <a:t>Digoxin</a:t>
                  </a: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42" name="Rectangle 13"/>
                <p:cNvSpPr>
                  <a:spLocks noChangeArrowheads="1"/>
                </p:cNvSpPr>
                <p:nvPr/>
              </p:nvSpPr>
              <p:spPr bwMode="auto">
                <a:xfrm>
                  <a:off x="7467" y="18362"/>
                  <a:ext cx="5005" cy="23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1200" b="1">
                      <a:solidFill>
                        <a:srgbClr val="990033"/>
                      </a:solidFill>
                      <a:latin typeface="Times New Roman" panose="02020603050405020304" pitchFamily="18" charset="0"/>
                    </a:rPr>
                    <a:t>Colloidal gold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12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conjugated to</a:t>
                  </a:r>
                  <a:r>
                    <a:rPr lang="en-GB" altLang="en-US" sz="1200" b="1">
                      <a:solidFill>
                        <a:srgbClr val="FF66CC"/>
                      </a:solidFill>
                      <a:latin typeface="Times New Roman" panose="02020603050405020304" pitchFamily="18" charset="0"/>
                    </a:rPr>
                    <a:t>  Dig antibodies</a:t>
                  </a:r>
                  <a:endParaRPr lang="en-US" altLang="en-US" sz="12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4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1967" y="18362"/>
                  <a:ext cx="3600" cy="9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18288" rIns="36576" bIns="18288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FFCC00"/>
                      </a:solidFill>
                      <a:latin typeface="Times New Roman" panose="02020603050405020304" pitchFamily="18" charset="0"/>
                    </a:rPr>
                    <a:t>Dig-BSA</a:t>
                  </a:r>
                  <a:endParaRPr lang="en-US" altLang="en-US" sz="20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244" name="Group 15"/>
                <p:cNvGrpSpPr>
                  <a:grpSpLocks/>
                </p:cNvGrpSpPr>
                <p:nvPr/>
              </p:nvGrpSpPr>
              <p:grpSpPr bwMode="auto">
                <a:xfrm rot="5400000">
                  <a:off x="16656" y="14832"/>
                  <a:ext cx="509" cy="371"/>
                  <a:chOff x="5252" y="3308"/>
                  <a:chExt cx="144" cy="104"/>
                </a:xfrm>
              </p:grpSpPr>
              <p:sp>
                <p:nvSpPr>
                  <p:cNvPr id="26231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5308" y="3360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9" name="Line 1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252" y="330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20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60" y="3356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45" name="Group 19"/>
                <p:cNvGrpSpPr>
                  <a:grpSpLocks/>
                </p:cNvGrpSpPr>
                <p:nvPr/>
              </p:nvGrpSpPr>
              <p:grpSpPr bwMode="auto">
                <a:xfrm rot="5400000">
                  <a:off x="16141" y="15551"/>
                  <a:ext cx="510" cy="372"/>
                  <a:chOff x="5348" y="3404"/>
                  <a:chExt cx="144" cy="104"/>
                </a:xfrm>
              </p:grpSpPr>
              <p:sp>
                <p:nvSpPr>
                  <p:cNvPr id="26231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6" name="Line 2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7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46" name="Group 23"/>
                <p:cNvGrpSpPr>
                  <a:grpSpLocks/>
                </p:cNvGrpSpPr>
                <p:nvPr/>
              </p:nvGrpSpPr>
              <p:grpSpPr bwMode="auto">
                <a:xfrm rot="5400000">
                  <a:off x="17170" y="14112"/>
                  <a:ext cx="510" cy="371"/>
                  <a:chOff x="5348" y="3212"/>
                  <a:chExt cx="144" cy="104"/>
                </a:xfrm>
              </p:grpSpPr>
              <p:sp>
                <p:nvSpPr>
                  <p:cNvPr id="26231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264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3" name="Line 2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212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4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26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247" name="AutoShape 27"/>
                <p:cNvSpPr>
                  <a:spLocks noChangeArrowheads="1"/>
                </p:cNvSpPr>
                <p:nvPr/>
              </p:nvSpPr>
              <p:spPr bwMode="auto">
                <a:xfrm>
                  <a:off x="15675" y="13863"/>
                  <a:ext cx="2942" cy="2519"/>
                </a:xfrm>
                <a:prstGeom prst="parallelogram">
                  <a:avLst>
                    <a:gd name="adj" fmla="val 83836"/>
                  </a:avLst>
                </a:prstGeom>
                <a:noFill/>
                <a:ln w="38100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48" name="Oval 28"/>
                <p:cNvSpPr>
                  <a:spLocks noChangeArrowheads="1"/>
                </p:cNvSpPr>
                <p:nvPr/>
              </p:nvSpPr>
              <p:spPr bwMode="auto">
                <a:xfrm rot="-5400000">
                  <a:off x="12505" y="14603"/>
                  <a:ext cx="483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249" name="Group 29"/>
                <p:cNvGrpSpPr>
                  <a:grpSpLocks/>
                </p:cNvGrpSpPr>
                <p:nvPr/>
              </p:nvGrpSpPr>
              <p:grpSpPr bwMode="auto">
                <a:xfrm rot="5400000">
                  <a:off x="17856" y="14112"/>
                  <a:ext cx="510" cy="371"/>
                  <a:chOff x="5348" y="3404"/>
                  <a:chExt cx="144" cy="104"/>
                </a:xfrm>
              </p:grpSpPr>
              <p:sp>
                <p:nvSpPr>
                  <p:cNvPr id="26230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0" name="Line 3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11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50" name="Group 33"/>
                <p:cNvGrpSpPr>
                  <a:grpSpLocks/>
                </p:cNvGrpSpPr>
                <p:nvPr/>
              </p:nvGrpSpPr>
              <p:grpSpPr bwMode="auto">
                <a:xfrm rot="5400000">
                  <a:off x="17341" y="14652"/>
                  <a:ext cx="510" cy="372"/>
                  <a:chOff x="5348" y="3404"/>
                  <a:chExt cx="144" cy="104"/>
                </a:xfrm>
              </p:grpSpPr>
              <p:sp>
                <p:nvSpPr>
                  <p:cNvPr id="262306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7" name="Line 3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8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51" name="Group 37"/>
                <p:cNvGrpSpPr>
                  <a:grpSpLocks/>
                </p:cNvGrpSpPr>
                <p:nvPr/>
              </p:nvGrpSpPr>
              <p:grpSpPr bwMode="auto">
                <a:xfrm rot="5400000">
                  <a:off x="16827" y="15371"/>
                  <a:ext cx="510" cy="371"/>
                  <a:chOff x="5348" y="3404"/>
                  <a:chExt cx="144" cy="104"/>
                </a:xfrm>
              </p:grpSpPr>
              <p:sp>
                <p:nvSpPr>
                  <p:cNvPr id="26230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4" name="Line 3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5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52" name="Group 41"/>
                <p:cNvGrpSpPr>
                  <a:grpSpLocks/>
                </p:cNvGrpSpPr>
                <p:nvPr/>
              </p:nvGrpSpPr>
              <p:grpSpPr bwMode="auto">
                <a:xfrm rot="5400000">
                  <a:off x="17524" y="17546"/>
                  <a:ext cx="510" cy="372"/>
                  <a:chOff x="5348" y="3404"/>
                  <a:chExt cx="144" cy="104"/>
                </a:xfrm>
              </p:grpSpPr>
              <p:sp>
                <p:nvSpPr>
                  <p:cNvPr id="26230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1" name="Line 4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302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253" name="Oval 45"/>
                <p:cNvSpPr>
                  <a:spLocks noChangeArrowheads="1"/>
                </p:cNvSpPr>
                <p:nvPr/>
              </p:nvSpPr>
              <p:spPr bwMode="auto">
                <a:xfrm rot="-5400000">
                  <a:off x="14026" y="14748"/>
                  <a:ext cx="483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4" name="Oval 46"/>
                <p:cNvSpPr>
                  <a:spLocks noChangeArrowheads="1"/>
                </p:cNvSpPr>
                <p:nvPr/>
              </p:nvSpPr>
              <p:spPr bwMode="auto">
                <a:xfrm rot="-5400000">
                  <a:off x="9386" y="17606"/>
                  <a:ext cx="483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5" name="Oval 47"/>
                <p:cNvSpPr>
                  <a:spLocks noChangeArrowheads="1"/>
                </p:cNvSpPr>
                <p:nvPr/>
              </p:nvSpPr>
              <p:spPr bwMode="auto">
                <a:xfrm rot="-5400000">
                  <a:off x="15743" y="15446"/>
                  <a:ext cx="483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6" name="Rectangle 48"/>
                <p:cNvSpPr>
                  <a:spLocks noChangeArrowheads="1"/>
                </p:cNvSpPr>
                <p:nvPr/>
              </p:nvSpPr>
              <p:spPr bwMode="auto">
                <a:xfrm>
                  <a:off x="5075" y="17511"/>
                  <a:ext cx="332" cy="330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7" name="Oval 49"/>
                <p:cNvSpPr>
                  <a:spLocks noChangeArrowheads="1"/>
                </p:cNvSpPr>
                <p:nvPr/>
              </p:nvSpPr>
              <p:spPr bwMode="auto">
                <a:xfrm rot="-5400000">
                  <a:off x="15422" y="14066"/>
                  <a:ext cx="484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8" name="Oval 50"/>
                <p:cNvSpPr>
                  <a:spLocks noChangeArrowheads="1"/>
                </p:cNvSpPr>
                <p:nvPr/>
              </p:nvSpPr>
              <p:spPr bwMode="auto">
                <a:xfrm rot="-5400000">
                  <a:off x="18012" y="13556"/>
                  <a:ext cx="484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59" name="Oval 51"/>
                <p:cNvSpPr>
                  <a:spLocks noChangeArrowheads="1"/>
                </p:cNvSpPr>
                <p:nvPr/>
              </p:nvSpPr>
              <p:spPr bwMode="auto">
                <a:xfrm rot="-5400000">
                  <a:off x="13639" y="16132"/>
                  <a:ext cx="485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260" name="Group 52"/>
                <p:cNvGrpSpPr>
                  <a:grpSpLocks/>
                </p:cNvGrpSpPr>
                <p:nvPr/>
              </p:nvGrpSpPr>
              <p:grpSpPr bwMode="auto">
                <a:xfrm rot="-5400000">
                  <a:off x="13611" y="15828"/>
                  <a:ext cx="544" cy="421"/>
                  <a:chOff x="3716" y="3380"/>
                  <a:chExt cx="152" cy="104"/>
                </a:xfrm>
              </p:grpSpPr>
              <p:sp>
                <p:nvSpPr>
                  <p:cNvPr id="262297" name="Line 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8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9" name="Line 5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61" name="Group 56"/>
                <p:cNvGrpSpPr>
                  <a:grpSpLocks/>
                </p:cNvGrpSpPr>
                <p:nvPr/>
              </p:nvGrpSpPr>
              <p:grpSpPr bwMode="auto">
                <a:xfrm rot="10800000">
                  <a:off x="14967" y="14099"/>
                  <a:ext cx="519" cy="442"/>
                  <a:chOff x="3716" y="3380"/>
                  <a:chExt cx="152" cy="104"/>
                </a:xfrm>
              </p:grpSpPr>
              <p:sp>
                <p:nvSpPr>
                  <p:cNvPr id="262294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5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6" name="Line 5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62" name="Group 60"/>
                <p:cNvGrpSpPr>
                  <a:grpSpLocks/>
                </p:cNvGrpSpPr>
                <p:nvPr/>
              </p:nvGrpSpPr>
              <p:grpSpPr bwMode="auto">
                <a:xfrm rot="10800000">
                  <a:off x="17525" y="13589"/>
                  <a:ext cx="518" cy="442"/>
                  <a:chOff x="3716" y="3380"/>
                  <a:chExt cx="152" cy="104"/>
                </a:xfrm>
              </p:grpSpPr>
              <p:sp>
                <p:nvSpPr>
                  <p:cNvPr id="262291" name="Lin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2" name="Line 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3" name="Line 6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63" name="Group 64"/>
                <p:cNvGrpSpPr>
                  <a:grpSpLocks/>
                </p:cNvGrpSpPr>
                <p:nvPr/>
              </p:nvGrpSpPr>
              <p:grpSpPr bwMode="auto">
                <a:xfrm>
                  <a:off x="12860" y="14676"/>
                  <a:ext cx="519" cy="443"/>
                  <a:chOff x="3716" y="3380"/>
                  <a:chExt cx="152" cy="104"/>
                </a:xfrm>
              </p:grpSpPr>
              <p:sp>
                <p:nvSpPr>
                  <p:cNvPr id="262288" name="Line 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9" name="Line 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90" name="Line 6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2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3167" y="17571"/>
                  <a:ext cx="333" cy="33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3639" y="15482"/>
                  <a:ext cx="333" cy="33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66" name="Rectangle 70"/>
                <p:cNvSpPr>
                  <a:spLocks noChangeArrowheads="1"/>
                </p:cNvSpPr>
                <p:nvPr/>
              </p:nvSpPr>
              <p:spPr bwMode="auto">
                <a:xfrm>
                  <a:off x="14667" y="14043"/>
                  <a:ext cx="333" cy="33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67" name="Rectangle 71"/>
                <p:cNvSpPr>
                  <a:spLocks noChangeArrowheads="1"/>
                </p:cNvSpPr>
                <p:nvPr/>
              </p:nvSpPr>
              <p:spPr bwMode="auto">
                <a:xfrm>
                  <a:off x="12782" y="15662"/>
                  <a:ext cx="333" cy="33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68" name="Rectangle 72"/>
                <p:cNvSpPr>
                  <a:spLocks noChangeArrowheads="1"/>
                </p:cNvSpPr>
                <p:nvPr/>
              </p:nvSpPr>
              <p:spPr bwMode="auto">
                <a:xfrm>
                  <a:off x="13296" y="14943"/>
                  <a:ext cx="333" cy="329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269" name="Rectangle 73"/>
                <p:cNvSpPr>
                  <a:spLocks noChangeArrowheads="1"/>
                </p:cNvSpPr>
                <p:nvPr/>
              </p:nvSpPr>
              <p:spPr bwMode="auto">
                <a:xfrm>
                  <a:off x="13810" y="14043"/>
                  <a:ext cx="333" cy="330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270" name="Group 74"/>
                <p:cNvGrpSpPr>
                  <a:grpSpLocks/>
                </p:cNvGrpSpPr>
                <p:nvPr/>
              </p:nvGrpSpPr>
              <p:grpSpPr bwMode="auto">
                <a:xfrm rot="-5400000">
                  <a:off x="9396" y="17190"/>
                  <a:ext cx="543" cy="422"/>
                  <a:chOff x="3716" y="3380"/>
                  <a:chExt cx="152" cy="104"/>
                </a:xfrm>
              </p:grpSpPr>
              <p:sp>
                <p:nvSpPr>
                  <p:cNvPr id="262285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6" name="Line 7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7" name="Line 7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71" name="Group 78"/>
                <p:cNvGrpSpPr>
                  <a:grpSpLocks/>
                </p:cNvGrpSpPr>
                <p:nvPr/>
              </p:nvGrpSpPr>
              <p:grpSpPr bwMode="auto">
                <a:xfrm rot="-5400000">
                  <a:off x="13834" y="14468"/>
                  <a:ext cx="545" cy="421"/>
                  <a:chOff x="3716" y="3380"/>
                  <a:chExt cx="152" cy="104"/>
                </a:xfrm>
              </p:grpSpPr>
              <p:sp>
                <p:nvSpPr>
                  <p:cNvPr id="262282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3" name="Line 8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4" name="Line 8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272" name="Group 82"/>
                <p:cNvGrpSpPr>
                  <a:grpSpLocks/>
                </p:cNvGrpSpPr>
                <p:nvPr/>
              </p:nvGrpSpPr>
              <p:grpSpPr bwMode="auto">
                <a:xfrm rot="-5400000">
                  <a:off x="15878" y="15147"/>
                  <a:ext cx="543" cy="421"/>
                  <a:chOff x="3716" y="3380"/>
                  <a:chExt cx="152" cy="104"/>
                </a:xfrm>
              </p:grpSpPr>
              <p:sp>
                <p:nvSpPr>
                  <p:cNvPr id="262279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0" name="Line 8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81" name="Line 8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273" name="Oval 86"/>
                <p:cNvSpPr>
                  <a:spLocks noChangeArrowheads="1"/>
                </p:cNvSpPr>
                <p:nvPr/>
              </p:nvSpPr>
              <p:spPr bwMode="auto">
                <a:xfrm rot="-5400000">
                  <a:off x="17690" y="14748"/>
                  <a:ext cx="483" cy="550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274" name="Group 87"/>
                <p:cNvGrpSpPr>
                  <a:grpSpLocks/>
                </p:cNvGrpSpPr>
                <p:nvPr/>
              </p:nvGrpSpPr>
              <p:grpSpPr bwMode="auto">
                <a:xfrm rot="-5400000">
                  <a:off x="17496" y="14329"/>
                  <a:ext cx="543" cy="422"/>
                  <a:chOff x="3716" y="3380"/>
                  <a:chExt cx="152" cy="104"/>
                </a:xfrm>
              </p:grpSpPr>
              <p:sp>
                <p:nvSpPr>
                  <p:cNvPr id="262276" name="Line 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77" name="Line 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78" name="Line 9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275" name="AutoShape 91"/>
                <p:cNvSpPr>
                  <a:spLocks noChangeArrowheads="1"/>
                </p:cNvSpPr>
                <p:nvPr/>
              </p:nvSpPr>
              <p:spPr bwMode="auto">
                <a:xfrm>
                  <a:off x="5107" y="11376"/>
                  <a:ext cx="5486" cy="2160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4 w 21600"/>
                    <a:gd name="T13" fmla="*/ 6620 h 21600"/>
                    <a:gd name="T14" fmla="*/ 19505 w 21600"/>
                    <a:gd name="T15" fmla="*/ 1498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186" y="0"/>
                      </a:moveTo>
                      <a:lnTo>
                        <a:pt x="16186" y="6621"/>
                      </a:lnTo>
                      <a:lnTo>
                        <a:pt x="3375" y="6621"/>
                      </a:lnTo>
                      <a:lnTo>
                        <a:pt x="3375" y="14979"/>
                      </a:lnTo>
                      <a:lnTo>
                        <a:pt x="16186" y="14979"/>
                      </a:lnTo>
                      <a:lnTo>
                        <a:pt x="16186" y="21600"/>
                      </a:lnTo>
                      <a:lnTo>
                        <a:pt x="21600" y="10800"/>
                      </a:lnTo>
                      <a:lnTo>
                        <a:pt x="16186" y="0"/>
                      </a:lnTo>
                      <a:close/>
                    </a:path>
                    <a:path w="21600" h="21600">
                      <a:moveTo>
                        <a:pt x="1350" y="6621"/>
                      </a:moveTo>
                      <a:lnTo>
                        <a:pt x="1350" y="14979"/>
                      </a:lnTo>
                      <a:lnTo>
                        <a:pt x="2700" y="14979"/>
                      </a:lnTo>
                      <a:lnTo>
                        <a:pt x="2700" y="6621"/>
                      </a:lnTo>
                      <a:lnTo>
                        <a:pt x="1350" y="6621"/>
                      </a:lnTo>
                      <a:close/>
                    </a:path>
                    <a:path w="21600" h="21600">
                      <a:moveTo>
                        <a:pt x="0" y="6621"/>
                      </a:moveTo>
                      <a:lnTo>
                        <a:pt x="0" y="14979"/>
                      </a:lnTo>
                      <a:lnTo>
                        <a:pt x="675" y="14979"/>
                      </a:lnTo>
                      <a:lnTo>
                        <a:pt x="675" y="6621"/>
                      </a:lnTo>
                      <a:lnTo>
                        <a:pt x="0" y="6621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CC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36576" tIns="18288" rIns="36576" bIns="18288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62149" name="Group 92"/>
          <p:cNvGrpSpPr>
            <a:grpSpLocks/>
          </p:cNvGrpSpPr>
          <p:nvPr/>
        </p:nvGrpSpPr>
        <p:grpSpPr bwMode="auto">
          <a:xfrm>
            <a:off x="1752600" y="749301"/>
            <a:ext cx="7620000" cy="2963863"/>
            <a:chOff x="2006" y="6660"/>
            <a:chExt cx="7200" cy="3541"/>
          </a:xfrm>
        </p:grpSpPr>
        <p:sp>
          <p:nvSpPr>
            <p:cNvPr id="262151" name="Text Box 93"/>
            <p:cNvSpPr txBox="1">
              <a:spLocks noChangeArrowheads="1"/>
            </p:cNvSpPr>
            <p:nvPr/>
          </p:nvSpPr>
          <p:spPr bwMode="auto">
            <a:xfrm>
              <a:off x="5426" y="8832"/>
              <a:ext cx="1440" cy="3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grpSp>
          <p:nvGrpSpPr>
            <p:cNvPr id="262152" name="Group 94"/>
            <p:cNvGrpSpPr>
              <a:grpSpLocks/>
            </p:cNvGrpSpPr>
            <p:nvPr/>
          </p:nvGrpSpPr>
          <p:grpSpPr bwMode="auto">
            <a:xfrm>
              <a:off x="2006" y="6854"/>
              <a:ext cx="7200" cy="3347"/>
              <a:chOff x="6344" y="1729"/>
              <a:chExt cx="5040" cy="2425"/>
            </a:xfrm>
          </p:grpSpPr>
          <p:sp>
            <p:nvSpPr>
              <p:cNvPr id="262154" name="AutoShape 95"/>
              <p:cNvSpPr>
                <a:spLocks noChangeArrowheads="1"/>
              </p:cNvSpPr>
              <p:nvPr/>
            </p:nvSpPr>
            <p:spPr bwMode="auto">
              <a:xfrm>
                <a:off x="6344" y="2496"/>
                <a:ext cx="5040" cy="816"/>
              </a:xfrm>
              <a:prstGeom prst="cube">
                <a:avLst>
                  <a:gd name="adj" fmla="val 79657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62155" name="Group 96"/>
              <p:cNvGrpSpPr>
                <a:grpSpLocks/>
              </p:cNvGrpSpPr>
              <p:nvPr/>
            </p:nvGrpSpPr>
            <p:grpSpPr bwMode="auto">
              <a:xfrm>
                <a:off x="6771" y="1729"/>
                <a:ext cx="4497" cy="2425"/>
                <a:chOff x="6771" y="1729"/>
                <a:chExt cx="4497" cy="2425"/>
              </a:xfrm>
            </p:grpSpPr>
            <p:sp>
              <p:nvSpPr>
                <p:cNvPr id="279649" name="Rectangle 97">
                  <a:extLst>
                    <a:ext uri="{FF2B5EF4-FFF2-40B4-BE49-F238E27FC236}"/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80" y="1771"/>
                  <a:ext cx="799" cy="51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36195" tIns="17780" rIns="36195" bIns="17780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GB" sz="20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C</a:t>
                  </a:r>
                  <a:r>
                    <a:rPr lang="en-GB" sz="2000" b="1" dirty="0">
                      <a:solidFill>
                        <a:srgbClr val="000000"/>
                      </a:solidFill>
                    </a:rPr>
                    <a:t>ontrol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GB" sz="2000" b="1" dirty="0">
                      <a:solidFill>
                        <a:srgbClr val="000000"/>
                      </a:solidFill>
                    </a:rPr>
                    <a:t>line</a:t>
                  </a:r>
                  <a:endParaRPr lang="en-US" sz="20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9650" name="Rectangle 98">
                  <a:extLst>
                    <a:ext uri="{FF2B5EF4-FFF2-40B4-BE49-F238E27FC236}"/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535" y="1819"/>
                  <a:ext cx="567" cy="51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lIns="36195" tIns="17780" rIns="36195" bIns="17780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GB" sz="20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T</a:t>
                  </a:r>
                  <a:r>
                    <a:rPr lang="en-GB" sz="2000" b="1" dirty="0">
                      <a:solidFill>
                        <a:srgbClr val="000000"/>
                      </a:solidFill>
                    </a:rPr>
                    <a:t>est </a:t>
                  </a:r>
                  <a:endParaRPr lang="en-US" sz="2000" b="1" dirty="0">
                    <a:solidFill>
                      <a:srgbClr val="000000"/>
                    </a:solidFill>
                  </a:endParaRP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GB" sz="2000" b="1" dirty="0">
                      <a:solidFill>
                        <a:srgbClr val="000000"/>
                      </a:solidFill>
                    </a:rPr>
                    <a:t>Line</a:t>
                  </a:r>
                  <a:endParaRPr lang="en-US" sz="20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58" name="AutoShape 99"/>
                <p:cNvSpPr>
                  <a:spLocks noChangeArrowheads="1"/>
                </p:cNvSpPr>
                <p:nvPr/>
              </p:nvSpPr>
              <p:spPr bwMode="auto">
                <a:xfrm>
                  <a:off x="9115" y="2392"/>
                  <a:ext cx="825" cy="672"/>
                </a:xfrm>
                <a:prstGeom prst="parallelogram">
                  <a:avLst>
                    <a:gd name="adj" fmla="val 88126"/>
                  </a:avLst>
                </a:prstGeom>
                <a:noFill/>
                <a:ln w="38100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59" name="Rectangle 100"/>
                <p:cNvSpPr>
                  <a:spLocks noChangeArrowheads="1"/>
                </p:cNvSpPr>
                <p:nvPr/>
              </p:nvSpPr>
              <p:spPr bwMode="auto">
                <a:xfrm>
                  <a:off x="6771" y="3592"/>
                  <a:ext cx="701" cy="248"/>
                </a:xfrm>
                <a:prstGeom prst="rect">
                  <a:avLst/>
                </a:prstGeom>
                <a:solidFill>
                  <a:srgbClr val="CC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FFFF00"/>
                      </a:solidFill>
                    </a:rPr>
                    <a:t>Digoxin</a:t>
                  </a:r>
                  <a:endParaRPr lang="en-US" altLang="en-US" sz="2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60" name="Rectangle 101"/>
                <p:cNvSpPr>
                  <a:spLocks noChangeArrowheads="1"/>
                </p:cNvSpPr>
                <p:nvPr/>
              </p:nvSpPr>
              <p:spPr bwMode="auto">
                <a:xfrm>
                  <a:off x="7520" y="3522"/>
                  <a:ext cx="1540" cy="6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1800" b="1">
                      <a:solidFill>
                        <a:srgbClr val="990033"/>
                      </a:solidFill>
                    </a:rPr>
                    <a:t>Colloidal gold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1800" b="1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conjugated to</a:t>
                  </a:r>
                  <a:r>
                    <a:rPr lang="en-GB" altLang="en-US" sz="1800" b="1">
                      <a:solidFill>
                        <a:srgbClr val="FF66CC"/>
                      </a:solidFill>
                      <a:latin typeface="Times New Roman" panose="02020603050405020304" pitchFamily="18" charset="0"/>
                    </a:rPr>
                    <a:t>  Dig antibodies</a:t>
                  </a: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61" name="Rectangle 102"/>
                <p:cNvSpPr>
                  <a:spLocks noChangeArrowheads="1"/>
                </p:cNvSpPr>
                <p:nvPr/>
              </p:nvSpPr>
              <p:spPr bwMode="auto">
                <a:xfrm>
                  <a:off x="10123" y="3592"/>
                  <a:ext cx="1126" cy="4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195" tIns="17780" rIns="36195" bIns="1778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00FF00"/>
                      </a:solidFill>
                      <a:latin typeface="Times New Roman" panose="02020603050405020304" pitchFamily="18" charset="0"/>
                    </a:rPr>
                    <a:t>Anti-IgG/gold</a:t>
                  </a:r>
                </a:p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00FF00"/>
                      </a:solidFill>
                      <a:latin typeface="Times New Roman" panose="02020603050405020304" pitchFamily="18" charset="0"/>
                    </a:rPr>
                    <a:t>antibodies</a:t>
                  </a:r>
                  <a:endParaRPr lang="en-US" altLang="en-US" sz="20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62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8996" y="3592"/>
                  <a:ext cx="1008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18288" rIns="36576" bIns="18288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FFCC00"/>
                      </a:solidFill>
                      <a:latin typeface="Times New Roman" panose="02020603050405020304" pitchFamily="18" charset="0"/>
                    </a:rPr>
                    <a:t>Dig-BSA</a:t>
                  </a:r>
                  <a:endParaRPr lang="en-US" altLang="en-US" sz="20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163" name="Group 104"/>
                <p:cNvGrpSpPr>
                  <a:grpSpLocks/>
                </p:cNvGrpSpPr>
                <p:nvPr/>
              </p:nvGrpSpPr>
              <p:grpSpPr bwMode="auto">
                <a:xfrm rot="5400000">
                  <a:off x="10312" y="2648"/>
                  <a:ext cx="136" cy="104"/>
                  <a:chOff x="5252" y="3308"/>
                  <a:chExt cx="144" cy="104"/>
                </a:xfrm>
              </p:grpSpPr>
              <p:sp>
                <p:nvSpPr>
                  <p:cNvPr id="262232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5308" y="3360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33" name="Line 10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252" y="330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34" name="Line 1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60" y="3356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64" name="Group 108"/>
                <p:cNvGrpSpPr>
                  <a:grpSpLocks/>
                </p:cNvGrpSpPr>
                <p:nvPr/>
              </p:nvGrpSpPr>
              <p:grpSpPr bwMode="auto">
                <a:xfrm rot="5400000">
                  <a:off x="10168" y="2840"/>
                  <a:ext cx="136" cy="104"/>
                  <a:chOff x="5348" y="3404"/>
                  <a:chExt cx="144" cy="104"/>
                </a:xfrm>
              </p:grpSpPr>
              <p:sp>
                <p:nvSpPr>
                  <p:cNvPr id="262229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30" name="Line 11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31" name="Line 1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65" name="Group 112"/>
                <p:cNvGrpSpPr>
                  <a:grpSpLocks/>
                </p:cNvGrpSpPr>
                <p:nvPr/>
              </p:nvGrpSpPr>
              <p:grpSpPr bwMode="auto">
                <a:xfrm rot="5400000">
                  <a:off x="10456" y="2456"/>
                  <a:ext cx="136" cy="104"/>
                  <a:chOff x="5348" y="3212"/>
                  <a:chExt cx="144" cy="104"/>
                </a:xfrm>
              </p:grpSpPr>
              <p:sp>
                <p:nvSpPr>
                  <p:cNvPr id="262226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264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7" name="Line 11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212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8" name="Line 1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26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166" name="AutoShape 116"/>
                <p:cNvSpPr>
                  <a:spLocks noChangeArrowheads="1"/>
                </p:cNvSpPr>
                <p:nvPr/>
              </p:nvSpPr>
              <p:spPr bwMode="auto">
                <a:xfrm>
                  <a:off x="10034" y="2392"/>
                  <a:ext cx="824" cy="672"/>
                </a:xfrm>
                <a:prstGeom prst="parallelogram">
                  <a:avLst>
                    <a:gd name="adj" fmla="val 88019"/>
                  </a:avLst>
                </a:prstGeom>
                <a:noFill/>
                <a:ln w="38100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67" name="Oval 117"/>
                <p:cNvSpPr>
                  <a:spLocks noChangeArrowheads="1"/>
                </p:cNvSpPr>
                <p:nvPr/>
              </p:nvSpPr>
              <p:spPr bwMode="auto">
                <a:xfrm rot="-5400000">
                  <a:off x="10483" y="2768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6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0378" y="2231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169" name="Group 119"/>
                <p:cNvGrpSpPr>
                  <a:grpSpLocks/>
                </p:cNvGrpSpPr>
                <p:nvPr/>
              </p:nvGrpSpPr>
              <p:grpSpPr bwMode="auto">
                <a:xfrm rot="5400000">
                  <a:off x="10648" y="2456"/>
                  <a:ext cx="136" cy="104"/>
                  <a:chOff x="5348" y="3404"/>
                  <a:chExt cx="144" cy="104"/>
                </a:xfrm>
              </p:grpSpPr>
              <p:sp>
                <p:nvSpPr>
                  <p:cNvPr id="262223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4" name="Line 12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5" name="Line 1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70" name="Group 123"/>
                <p:cNvGrpSpPr>
                  <a:grpSpLocks/>
                </p:cNvGrpSpPr>
                <p:nvPr/>
              </p:nvGrpSpPr>
              <p:grpSpPr bwMode="auto">
                <a:xfrm rot="5400000">
                  <a:off x="10504" y="2600"/>
                  <a:ext cx="136" cy="104"/>
                  <a:chOff x="5348" y="3404"/>
                  <a:chExt cx="144" cy="104"/>
                </a:xfrm>
              </p:grpSpPr>
              <p:sp>
                <p:nvSpPr>
                  <p:cNvPr id="26222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1" name="Line 12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22" name="Line 1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71" name="Group 127"/>
                <p:cNvGrpSpPr>
                  <a:grpSpLocks/>
                </p:cNvGrpSpPr>
                <p:nvPr/>
              </p:nvGrpSpPr>
              <p:grpSpPr bwMode="auto">
                <a:xfrm rot="5400000">
                  <a:off x="10360" y="2792"/>
                  <a:ext cx="136" cy="104"/>
                  <a:chOff x="5348" y="3404"/>
                  <a:chExt cx="144" cy="104"/>
                </a:xfrm>
              </p:grpSpPr>
              <p:sp>
                <p:nvSpPr>
                  <p:cNvPr id="262217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8" name="Line 12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9" name="Line 1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72" name="Group 131"/>
                <p:cNvGrpSpPr>
                  <a:grpSpLocks/>
                </p:cNvGrpSpPr>
                <p:nvPr/>
              </p:nvGrpSpPr>
              <p:grpSpPr bwMode="auto">
                <a:xfrm rot="5400000">
                  <a:off x="10555" y="3372"/>
                  <a:ext cx="136" cy="104"/>
                  <a:chOff x="5348" y="3404"/>
                  <a:chExt cx="144" cy="104"/>
                </a:xfrm>
              </p:grpSpPr>
              <p:sp>
                <p:nvSpPr>
                  <p:cNvPr id="262214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5404" y="3456"/>
                    <a:ext cx="88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5" name="Line 13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348" y="3404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6" name="Line 1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56" y="3452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00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173" name="Oval 135"/>
                <p:cNvSpPr>
                  <a:spLocks noChangeArrowheads="1"/>
                </p:cNvSpPr>
                <p:nvPr/>
              </p:nvSpPr>
              <p:spPr bwMode="auto">
                <a:xfrm rot="-5400000">
                  <a:off x="10374" y="2450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4" name="Rectangle 136"/>
                <p:cNvSpPr>
                  <a:spLocks noChangeArrowheads="1"/>
                </p:cNvSpPr>
                <p:nvPr/>
              </p:nvSpPr>
              <p:spPr bwMode="auto">
                <a:xfrm>
                  <a:off x="10879" y="2458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5" name="Oval 137"/>
                <p:cNvSpPr>
                  <a:spLocks noChangeArrowheads="1"/>
                </p:cNvSpPr>
                <p:nvPr/>
              </p:nvSpPr>
              <p:spPr bwMode="auto">
                <a:xfrm rot="-5400000">
                  <a:off x="8276" y="3387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6" name="Rectangle 138"/>
                <p:cNvSpPr>
                  <a:spLocks noChangeArrowheads="1"/>
                </p:cNvSpPr>
                <p:nvPr/>
              </p:nvSpPr>
              <p:spPr bwMode="auto">
                <a:xfrm>
                  <a:off x="10425" y="2637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7" name="Oval 139"/>
                <p:cNvSpPr>
                  <a:spLocks noChangeArrowheads="1"/>
                </p:cNvSpPr>
                <p:nvPr/>
              </p:nvSpPr>
              <p:spPr bwMode="auto">
                <a:xfrm rot="-5400000">
                  <a:off x="10074" y="2858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8" name="Rectangle 140"/>
                <p:cNvSpPr>
                  <a:spLocks noChangeArrowheads="1"/>
                </p:cNvSpPr>
                <p:nvPr/>
              </p:nvSpPr>
              <p:spPr bwMode="auto">
                <a:xfrm>
                  <a:off x="7066" y="3365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79" name="Oval 141"/>
                <p:cNvSpPr>
                  <a:spLocks noChangeArrowheads="1"/>
                </p:cNvSpPr>
                <p:nvPr/>
              </p:nvSpPr>
              <p:spPr bwMode="auto">
                <a:xfrm rot="-5400000">
                  <a:off x="10691" y="2541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0559" y="2455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1" name="Oval 143"/>
                <p:cNvSpPr>
                  <a:spLocks noChangeArrowheads="1"/>
                </p:cNvSpPr>
                <p:nvPr/>
              </p:nvSpPr>
              <p:spPr bwMode="auto">
                <a:xfrm rot="-5400000">
                  <a:off x="10601" y="2307"/>
                  <a:ext cx="129" cy="154"/>
                </a:xfrm>
                <a:prstGeom prst="ellipse">
                  <a:avLst/>
                </a:prstGeom>
                <a:solidFill>
                  <a:srgbClr val="990033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0105" y="2639"/>
                  <a:ext cx="93" cy="88"/>
                </a:xfrm>
                <a:prstGeom prst="rect">
                  <a:avLst/>
                </a:prstGeom>
                <a:solidFill>
                  <a:srgbClr val="FFFF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183" name="Group 145"/>
                <p:cNvGrpSpPr>
                  <a:grpSpLocks/>
                </p:cNvGrpSpPr>
                <p:nvPr/>
              </p:nvGrpSpPr>
              <p:grpSpPr bwMode="auto">
                <a:xfrm rot="-5400000">
                  <a:off x="10112" y="2741"/>
                  <a:ext cx="145" cy="118"/>
                  <a:chOff x="3716" y="3380"/>
                  <a:chExt cx="152" cy="104"/>
                </a:xfrm>
              </p:grpSpPr>
              <p:sp>
                <p:nvSpPr>
                  <p:cNvPr id="262211" name="Line 1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2" name="Line 1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3" name="Line 14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84" name="Group 149"/>
                <p:cNvGrpSpPr>
                  <a:grpSpLocks/>
                </p:cNvGrpSpPr>
                <p:nvPr/>
              </p:nvGrpSpPr>
              <p:grpSpPr bwMode="auto">
                <a:xfrm rot="10800000">
                  <a:off x="10598" y="2546"/>
                  <a:ext cx="145" cy="118"/>
                  <a:chOff x="3716" y="3380"/>
                  <a:chExt cx="152" cy="104"/>
                </a:xfrm>
              </p:grpSpPr>
              <p:sp>
                <p:nvSpPr>
                  <p:cNvPr id="262208" name="Line 1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9" name="Line 1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10" name="Line 152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85" name="Group 153"/>
                <p:cNvGrpSpPr>
                  <a:grpSpLocks/>
                </p:cNvGrpSpPr>
                <p:nvPr/>
              </p:nvGrpSpPr>
              <p:grpSpPr bwMode="auto">
                <a:xfrm>
                  <a:off x="10734" y="2364"/>
                  <a:ext cx="145" cy="118"/>
                  <a:chOff x="3716" y="3380"/>
                  <a:chExt cx="152" cy="104"/>
                </a:xfrm>
              </p:grpSpPr>
              <p:sp>
                <p:nvSpPr>
                  <p:cNvPr id="262205" name="Line 1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6" name="Line 1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7" name="Line 15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186" name="Rectangle 157"/>
                <p:cNvSpPr>
                  <a:spLocks noChangeArrowheads="1"/>
                </p:cNvSpPr>
                <p:nvPr/>
              </p:nvSpPr>
              <p:spPr bwMode="auto">
                <a:xfrm>
                  <a:off x="9332" y="3381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7" name="Rectangle 158"/>
                <p:cNvSpPr>
                  <a:spLocks noChangeArrowheads="1"/>
                </p:cNvSpPr>
                <p:nvPr/>
              </p:nvSpPr>
              <p:spPr bwMode="auto">
                <a:xfrm>
                  <a:off x="9464" y="2824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8" name="Rectangle 159"/>
                <p:cNvSpPr>
                  <a:spLocks noChangeArrowheads="1"/>
                </p:cNvSpPr>
                <p:nvPr/>
              </p:nvSpPr>
              <p:spPr bwMode="auto">
                <a:xfrm>
                  <a:off x="9752" y="2440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89" name="Rectangle 160"/>
                <p:cNvSpPr>
                  <a:spLocks noChangeArrowheads="1"/>
                </p:cNvSpPr>
                <p:nvPr/>
              </p:nvSpPr>
              <p:spPr bwMode="auto">
                <a:xfrm>
                  <a:off x="9224" y="2872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90" name="Rectangle 161"/>
                <p:cNvSpPr>
                  <a:spLocks noChangeArrowheads="1"/>
                </p:cNvSpPr>
                <p:nvPr/>
              </p:nvSpPr>
              <p:spPr bwMode="auto">
                <a:xfrm>
                  <a:off x="9368" y="2680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2191" name="Rectangle 162"/>
                <p:cNvSpPr>
                  <a:spLocks noChangeArrowheads="1"/>
                </p:cNvSpPr>
                <p:nvPr/>
              </p:nvSpPr>
              <p:spPr bwMode="auto">
                <a:xfrm>
                  <a:off x="9512" y="2440"/>
                  <a:ext cx="93" cy="88"/>
                </a:xfrm>
                <a:prstGeom prst="rect">
                  <a:avLst/>
                </a:prstGeom>
                <a:solidFill>
                  <a:srgbClr val="FFCC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FontTx/>
                    <a:buNone/>
                  </a:pPr>
                  <a:endParaRPr lang="en-US" altLang="en-US" sz="18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62192" name="Group 163"/>
                <p:cNvGrpSpPr>
                  <a:grpSpLocks/>
                </p:cNvGrpSpPr>
                <p:nvPr/>
              </p:nvGrpSpPr>
              <p:grpSpPr bwMode="auto">
                <a:xfrm rot="-5400000">
                  <a:off x="8279" y="3277"/>
                  <a:ext cx="145" cy="118"/>
                  <a:chOff x="3716" y="3380"/>
                  <a:chExt cx="152" cy="104"/>
                </a:xfrm>
              </p:grpSpPr>
              <p:sp>
                <p:nvSpPr>
                  <p:cNvPr id="262202" name="Line 1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3" name="Line 16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4" name="Line 16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93" name="Group 167"/>
                <p:cNvGrpSpPr>
                  <a:grpSpLocks/>
                </p:cNvGrpSpPr>
                <p:nvPr/>
              </p:nvGrpSpPr>
              <p:grpSpPr bwMode="auto">
                <a:xfrm rot="-5400000">
                  <a:off x="10384" y="2333"/>
                  <a:ext cx="145" cy="118"/>
                  <a:chOff x="3716" y="3380"/>
                  <a:chExt cx="152" cy="104"/>
                </a:xfrm>
              </p:grpSpPr>
              <p:sp>
                <p:nvSpPr>
                  <p:cNvPr id="262199" name="Line 1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0" name="Line 16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201" name="Line 17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262194" name="Group 171"/>
                <p:cNvGrpSpPr>
                  <a:grpSpLocks/>
                </p:cNvGrpSpPr>
                <p:nvPr/>
              </p:nvGrpSpPr>
              <p:grpSpPr bwMode="auto">
                <a:xfrm rot="-5400000">
                  <a:off x="10475" y="2687"/>
                  <a:ext cx="145" cy="118"/>
                  <a:chOff x="3716" y="3380"/>
                  <a:chExt cx="152" cy="104"/>
                </a:xfrm>
              </p:grpSpPr>
              <p:sp>
                <p:nvSpPr>
                  <p:cNvPr id="262196" name="Line 1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16" y="3432"/>
                    <a:ext cx="104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197" name="Line 1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20" y="3380"/>
                    <a:ext cx="40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62198" name="Line 17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12" y="3428"/>
                    <a:ext cx="56" cy="56"/>
                  </a:xfrm>
                  <a:prstGeom prst="line">
                    <a:avLst/>
                  </a:prstGeom>
                  <a:noFill/>
                  <a:ln w="31750">
                    <a:solidFill>
                      <a:srgbClr val="FF66CC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262195" name="AutoShape 175"/>
                <p:cNvSpPr>
                  <a:spLocks noChangeArrowheads="1"/>
                </p:cNvSpPr>
                <p:nvPr/>
              </p:nvSpPr>
              <p:spPr bwMode="auto">
                <a:xfrm>
                  <a:off x="6984" y="1729"/>
                  <a:ext cx="1536" cy="57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11796480 60000 65536"/>
                    <a:gd name="T10" fmla="*/ 5898240 60000 65536"/>
                    <a:gd name="T11" fmla="*/ 0 60000 65536"/>
                    <a:gd name="T12" fmla="*/ 3375 w 21600"/>
                    <a:gd name="T13" fmla="*/ 6638 h 21600"/>
                    <a:gd name="T14" fmla="*/ 19505 w 21600"/>
                    <a:gd name="T15" fmla="*/ 1496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6186" y="0"/>
                      </a:moveTo>
                      <a:lnTo>
                        <a:pt x="16186" y="6621"/>
                      </a:lnTo>
                      <a:lnTo>
                        <a:pt x="3375" y="6621"/>
                      </a:lnTo>
                      <a:lnTo>
                        <a:pt x="3375" y="14979"/>
                      </a:lnTo>
                      <a:lnTo>
                        <a:pt x="16186" y="14979"/>
                      </a:lnTo>
                      <a:lnTo>
                        <a:pt x="16186" y="21600"/>
                      </a:lnTo>
                      <a:lnTo>
                        <a:pt x="21600" y="10800"/>
                      </a:lnTo>
                      <a:lnTo>
                        <a:pt x="16186" y="0"/>
                      </a:lnTo>
                      <a:close/>
                    </a:path>
                    <a:path w="21600" h="21600">
                      <a:moveTo>
                        <a:pt x="1350" y="6621"/>
                      </a:moveTo>
                      <a:lnTo>
                        <a:pt x="1350" y="14979"/>
                      </a:lnTo>
                      <a:lnTo>
                        <a:pt x="2700" y="14979"/>
                      </a:lnTo>
                      <a:lnTo>
                        <a:pt x="2700" y="6621"/>
                      </a:lnTo>
                      <a:lnTo>
                        <a:pt x="1350" y="6621"/>
                      </a:lnTo>
                      <a:close/>
                    </a:path>
                    <a:path w="21600" h="21600">
                      <a:moveTo>
                        <a:pt x="0" y="6621"/>
                      </a:moveTo>
                      <a:lnTo>
                        <a:pt x="0" y="14979"/>
                      </a:lnTo>
                      <a:lnTo>
                        <a:pt x="675" y="14979"/>
                      </a:lnTo>
                      <a:lnTo>
                        <a:pt x="675" y="6621"/>
                      </a:lnTo>
                      <a:lnTo>
                        <a:pt x="0" y="6621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CCFF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36576" tIns="18288" rIns="36576" bIns="18288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62153" name="Rectangle 176" descr="Paper bag"/>
            <p:cNvSpPr>
              <a:spLocks noChangeArrowheads="1"/>
            </p:cNvSpPr>
            <p:nvPr/>
          </p:nvSpPr>
          <p:spPr bwMode="auto">
            <a:xfrm>
              <a:off x="5156" y="6660"/>
              <a:ext cx="1395" cy="450"/>
            </a:xfrm>
            <a:prstGeom prst="rect">
              <a:avLst/>
            </a:prstGeom>
            <a:noFill/>
            <a:ln>
              <a:noFill/>
            </a:ln>
            <a:effectLst>
              <a:outerShdw dist="563972" dir="14049741" sx="125000" sy="125000" algn="tl" rotWithShape="0">
                <a:srgbClr val="330033">
                  <a:alpha val="7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18288" rIns="36576" bIns="1828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b="1">
                  <a:solidFill>
                    <a:srgbClr val="990033"/>
                  </a:solidFill>
                </a:rPr>
                <a:t>Positive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26215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24863" y="6310313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6C463D-9902-40F2-8B0D-002B8B72CBDE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63172" name="WordArt 4"/>
          <p:cNvSpPr>
            <a:spLocks noChangeArrowheads="1" noChangeShapeType="1" noTextEdit="1"/>
          </p:cNvSpPr>
          <p:nvPr/>
        </p:nvSpPr>
        <p:spPr bwMode="auto">
          <a:xfrm rot="474763">
            <a:off x="2235200" y="2546351"/>
            <a:ext cx="7920038" cy="15986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49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IMMUNOSENSORS</a:t>
            </a:r>
          </a:p>
        </p:txBody>
      </p:sp>
      <p:sp>
        <p:nvSpPr>
          <p:cNvPr id="2631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1B13326-88CF-4098-9185-65DAF269A8B7}" type="slidenum">
              <a:rPr lang="en-US" altLang="en-US" sz="140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6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8313" y="0"/>
            <a:ext cx="7239000" cy="9286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Immunosensor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14514" y="1257301"/>
            <a:ext cx="7786687" cy="53578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i="1" dirty="0">
                <a:latin typeface="+mj-lt"/>
              </a:rPr>
              <a:t>     Immunosensors are biosensors which use </a:t>
            </a:r>
            <a:r>
              <a:rPr lang="en-US" sz="2400" b="1" i="1" dirty="0">
                <a:solidFill>
                  <a:schemeClr val="accent2"/>
                </a:solidFill>
                <a:latin typeface="+mj-lt"/>
              </a:rPr>
              <a:t>antibodies</a:t>
            </a:r>
            <a:r>
              <a:rPr lang="en-US" sz="2400" b="1" i="1" dirty="0">
                <a:latin typeface="+mj-lt"/>
              </a:rPr>
              <a:t> as </a:t>
            </a:r>
            <a:r>
              <a:rPr lang="en-US" sz="2400" b="1" i="1" dirty="0">
                <a:solidFill>
                  <a:schemeClr val="accent2"/>
                </a:solidFill>
                <a:latin typeface="+mj-lt"/>
              </a:rPr>
              <a:t>selective recognition elements</a:t>
            </a:r>
            <a:r>
              <a:rPr lang="en-US" sz="2400" b="1" i="1" dirty="0">
                <a:latin typeface="+mj-lt"/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sz="2400" b="1" i="1" dirty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i="1" dirty="0">
                <a:latin typeface="+mj-lt"/>
              </a:rPr>
              <a:t>   These antibodies are immobilized on to the surface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i="1" dirty="0">
                <a:latin typeface="+mj-lt"/>
              </a:rPr>
              <a:t>The binding reversible event (antibody to antigen) is then transformed into measurable signal by the transducer, which builds a measurement unit with the recognition device. </a:t>
            </a:r>
          </a:p>
        </p:txBody>
      </p:sp>
      <p:sp>
        <p:nvSpPr>
          <p:cNvPr id="264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540874-3C50-4603-B606-450879853634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91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758825"/>
            <a:ext cx="7239000" cy="4846638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Ab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/Ag interaction is specific and </a:t>
            </a:r>
            <a:r>
              <a:rPr lang="en-US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reversible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(non-covalent interactions)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Biomolecular interactions can be classified in </a:t>
            </a:r>
            <a:r>
              <a:rPr lang="en-US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tdifferent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categories, according to the test format performed (i.e.,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direct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and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indirect (sandwich or Noncompetitive)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competitive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 </a:t>
            </a:r>
          </a:p>
        </p:txBody>
      </p:sp>
      <p:sp>
        <p:nvSpPr>
          <p:cNvPr id="265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BFB6F0-5FD2-4B9A-957C-D8DDB647CBEA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203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795472" y="357167"/>
            <a:ext cx="8429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Direct </a:t>
            </a:r>
            <a:r>
              <a:rPr lang="en-US" sz="3600" b="1" dirty="0" err="1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Biomolecular</a:t>
            </a:r>
            <a:r>
              <a:rPr lang="en-US" sz="3600" b="1" dirty="0">
                <a:ln w="12700">
                  <a:solidFill>
                    <a:srgbClr val="B13F9A">
                      <a:satMod val="155000"/>
                    </a:srgbClr>
                  </a:solidFill>
                  <a:prstDash val="solid"/>
                </a:ln>
                <a:solidFill>
                  <a:srgbClr val="F4E7ED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interactions</a:t>
            </a:r>
          </a:p>
        </p:txBody>
      </p:sp>
      <p:sp>
        <p:nvSpPr>
          <p:cNvPr id="41" name="TextBox 40">
            <a:extLst>
              <a:ext uri="{FF2B5EF4-FFF2-40B4-BE49-F238E27FC236}"/>
            </a:extLst>
          </p:cNvPr>
          <p:cNvSpPr txBox="1"/>
          <p:nvPr/>
        </p:nvSpPr>
        <p:spPr>
          <a:xfrm>
            <a:off x="1881189" y="1357314"/>
            <a:ext cx="7858125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In a direct format the immobilized target molecule interacts with a </a:t>
            </a:r>
            <a:r>
              <a:rPr lang="en-US" sz="20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ligand</a:t>
            </a: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molecule or the immobilized </a:t>
            </a:r>
            <a:r>
              <a:rPr lang="en-US" sz="2000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ligand</a:t>
            </a: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interacts with a target molecule directly.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The sensitivity obtained when using these techniques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increases</a:t>
            </a: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with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increasing</a:t>
            </a:r>
            <a:r>
              <a:rPr lang="en-US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 amounts of immobilized receptor.</a:t>
            </a:r>
          </a:p>
        </p:txBody>
      </p:sp>
      <p:grpSp>
        <p:nvGrpSpPr>
          <p:cNvPr id="266244" name="Group 18"/>
          <p:cNvGrpSpPr>
            <a:grpSpLocks/>
          </p:cNvGrpSpPr>
          <p:nvPr/>
        </p:nvGrpSpPr>
        <p:grpSpPr bwMode="auto">
          <a:xfrm>
            <a:off x="2595563" y="3786188"/>
            <a:ext cx="5357812" cy="2000250"/>
            <a:chOff x="1071563" y="3786188"/>
            <a:chExt cx="5357811" cy="2000266"/>
          </a:xfrm>
        </p:grpSpPr>
        <p:grpSp>
          <p:nvGrpSpPr>
            <p:cNvPr id="266246" name="Group 16"/>
            <p:cNvGrpSpPr>
              <a:grpSpLocks/>
            </p:cNvGrpSpPr>
            <p:nvPr/>
          </p:nvGrpSpPr>
          <p:grpSpPr bwMode="auto">
            <a:xfrm>
              <a:off x="4571999" y="3786206"/>
              <a:ext cx="1857375" cy="2000248"/>
              <a:chOff x="4571999" y="3857627"/>
              <a:chExt cx="1857375" cy="2000248"/>
            </a:xfrm>
          </p:grpSpPr>
          <p:sp>
            <p:nvSpPr>
              <p:cNvPr id="13" name="Freeform 30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 rot="17223475">
                <a:off x="5104550" y="4502652"/>
                <a:ext cx="802729" cy="504943"/>
              </a:xfrm>
              <a:custGeom>
                <a:avLst/>
                <a:gdLst>
                  <a:gd name="T0" fmla="*/ 719455 w 585"/>
                  <a:gd name="T1" fmla="*/ 0 h 420"/>
                  <a:gd name="T2" fmla="*/ 784860 w 585"/>
                  <a:gd name="T3" fmla="*/ 67628 h 420"/>
                  <a:gd name="T4" fmla="*/ 523240 w 585"/>
                  <a:gd name="T5" fmla="*/ 169069 h 420"/>
                  <a:gd name="T6" fmla="*/ 850265 w 585"/>
                  <a:gd name="T7" fmla="*/ 202883 h 420"/>
                  <a:gd name="T8" fmla="*/ 850265 w 585"/>
                  <a:gd name="T9" fmla="*/ 293053 h 420"/>
                  <a:gd name="T10" fmla="*/ 479637 w 585"/>
                  <a:gd name="T11" fmla="*/ 236696 h 420"/>
                  <a:gd name="T12" fmla="*/ 43603 w 585"/>
                  <a:gd name="T13" fmla="*/ 315595 h 420"/>
                  <a:gd name="T14" fmla="*/ 0 w 585"/>
                  <a:gd name="T15" fmla="*/ 225425 h 420"/>
                  <a:gd name="T16" fmla="*/ 457835 w 585"/>
                  <a:gd name="T17" fmla="*/ 123984 h 420"/>
                  <a:gd name="T18" fmla="*/ 719455 w 585"/>
                  <a:gd name="T19" fmla="*/ 0 h 4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5" h="420">
                    <a:moveTo>
                      <a:pt x="495" y="0"/>
                    </a:moveTo>
                    <a:lnTo>
                      <a:pt x="540" y="90"/>
                    </a:lnTo>
                    <a:lnTo>
                      <a:pt x="360" y="225"/>
                    </a:lnTo>
                    <a:lnTo>
                      <a:pt x="585" y="270"/>
                    </a:lnTo>
                    <a:lnTo>
                      <a:pt x="585" y="390"/>
                    </a:lnTo>
                    <a:lnTo>
                      <a:pt x="330" y="315"/>
                    </a:lnTo>
                    <a:lnTo>
                      <a:pt x="30" y="420"/>
                    </a:lnTo>
                    <a:lnTo>
                      <a:pt x="0" y="300"/>
                    </a:lnTo>
                    <a:lnTo>
                      <a:pt x="315" y="165"/>
                    </a:lnTo>
                    <a:lnTo>
                      <a:pt x="495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2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5414573" y="3015053"/>
                <a:ext cx="172228" cy="185737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Explosion 2 14">
                <a:extLst>
                  <a:ext uri="{FF2B5EF4-FFF2-40B4-BE49-F238E27FC236}"/>
                </a:extLst>
              </p:cNvPr>
              <p:cNvSpPr/>
              <p:nvPr/>
            </p:nvSpPr>
            <p:spPr bwMode="auto">
              <a:xfrm rot="5400000">
                <a:off x="5491051" y="5064171"/>
                <a:ext cx="673939" cy="913470"/>
              </a:xfrm>
              <a:prstGeom prst="irregularSeal2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AutoShape 3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 rot="6293144">
                <a:off x="5438264" y="3961161"/>
                <a:ext cx="422157" cy="505950"/>
              </a:xfrm>
              <a:prstGeom prst="diamond">
                <a:avLst/>
              </a:prstGeom>
              <a:ln w="3175">
                <a:solidFill>
                  <a:srgbClr val="272727"/>
                </a:solidFill>
                <a:miter lim="800000"/>
                <a:headEnd/>
                <a:tailEnd/>
              </a:ln>
            </p:spPr>
            <p:style>
              <a:lnRef idx="0">
                <a:scrgbClr r="0" g="0" b="0"/>
              </a:lnRef>
              <a:fillRef idx="1002">
                <a:schemeClr val="lt1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6247" name="Group 25"/>
            <p:cNvGrpSpPr>
              <a:grpSpLocks/>
            </p:cNvGrpSpPr>
            <p:nvPr/>
          </p:nvGrpSpPr>
          <p:grpSpPr bwMode="auto">
            <a:xfrm>
              <a:off x="1071563" y="3786188"/>
              <a:ext cx="2071687" cy="1857376"/>
              <a:chOff x="1071539" y="3786189"/>
              <a:chExt cx="2071701" cy="1857390"/>
            </a:xfrm>
          </p:grpSpPr>
          <p:sp>
            <p:nvSpPr>
              <p:cNvPr id="7" name="AutoShape 31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 rot="7742934">
                <a:off x="2313025" y="4270179"/>
                <a:ext cx="461107" cy="539488"/>
              </a:xfrm>
              <a:prstGeom prst="diamond">
                <a:avLst/>
              </a:prstGeom>
              <a:ln w="3175">
                <a:solidFill>
                  <a:srgbClr val="272727"/>
                </a:solidFill>
                <a:miter lim="800000"/>
                <a:headEnd/>
                <a:tailEnd/>
              </a:ln>
            </p:spPr>
            <p:style>
              <a:lnRef idx="0">
                <a:scrgbClr r="0" g="0" b="0"/>
              </a:lnRef>
              <a:fillRef idx="1002">
                <a:schemeClr val="lt1"/>
              </a:fillRef>
              <a:effectRef idx="0">
                <a:scrgbClr r="0" g="0" b="0"/>
              </a:effectRef>
              <a:fontRef idx="major"/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5" name="Freeform 34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 rot="3878070">
                <a:off x="1885917" y="3884888"/>
                <a:ext cx="706366" cy="508971"/>
              </a:xfrm>
              <a:custGeom>
                <a:avLst/>
                <a:gdLst>
                  <a:gd name="T0" fmla="*/ 719455 w 585"/>
                  <a:gd name="T1" fmla="*/ 0 h 420"/>
                  <a:gd name="T2" fmla="*/ 784860 w 585"/>
                  <a:gd name="T3" fmla="*/ 67628 h 420"/>
                  <a:gd name="T4" fmla="*/ 523240 w 585"/>
                  <a:gd name="T5" fmla="*/ 169069 h 420"/>
                  <a:gd name="T6" fmla="*/ 850265 w 585"/>
                  <a:gd name="T7" fmla="*/ 202883 h 420"/>
                  <a:gd name="T8" fmla="*/ 850265 w 585"/>
                  <a:gd name="T9" fmla="*/ 293053 h 420"/>
                  <a:gd name="T10" fmla="*/ 479637 w 585"/>
                  <a:gd name="T11" fmla="*/ 236696 h 420"/>
                  <a:gd name="T12" fmla="*/ 43603 w 585"/>
                  <a:gd name="T13" fmla="*/ 315595 h 420"/>
                  <a:gd name="T14" fmla="*/ 0 w 585"/>
                  <a:gd name="T15" fmla="*/ 225425 h 420"/>
                  <a:gd name="T16" fmla="*/ 457835 w 585"/>
                  <a:gd name="T17" fmla="*/ 123984 h 420"/>
                  <a:gd name="T18" fmla="*/ 719455 w 585"/>
                  <a:gd name="T19" fmla="*/ 0 h 4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85" h="420">
                    <a:moveTo>
                      <a:pt x="495" y="0"/>
                    </a:moveTo>
                    <a:lnTo>
                      <a:pt x="540" y="90"/>
                    </a:lnTo>
                    <a:lnTo>
                      <a:pt x="360" y="225"/>
                    </a:lnTo>
                    <a:lnTo>
                      <a:pt x="585" y="270"/>
                    </a:lnTo>
                    <a:lnTo>
                      <a:pt x="585" y="390"/>
                    </a:lnTo>
                    <a:lnTo>
                      <a:pt x="330" y="315"/>
                    </a:lnTo>
                    <a:lnTo>
                      <a:pt x="30" y="420"/>
                    </a:lnTo>
                    <a:lnTo>
                      <a:pt x="0" y="300"/>
                    </a:lnTo>
                    <a:lnTo>
                      <a:pt x="315" y="165"/>
                    </a:lnTo>
                    <a:lnTo>
                      <a:pt x="495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29">
                <a:extLst>
                  <a:ext uri="{FF2B5EF4-FFF2-40B4-BE49-F238E27FC236}"/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931858" y="2925870"/>
                <a:ext cx="151553" cy="187219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Explosion 2 8">
                <a:extLst>
                  <a:ext uri="{FF2B5EF4-FFF2-40B4-BE49-F238E27FC236}"/>
                </a:extLst>
              </p:cNvPr>
              <p:cNvSpPr/>
              <p:nvPr/>
            </p:nvSpPr>
            <p:spPr>
              <a:xfrm rot="5400000">
                <a:off x="2386344" y="4886682"/>
                <a:ext cx="593036" cy="920757"/>
              </a:xfrm>
              <a:prstGeom prst="irregularSeal2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/>
                </a:extLst>
              </p:cNvPr>
              <p:cNvCxnSpPr/>
              <p:nvPr/>
            </p:nvCxnSpPr>
            <p:spPr>
              <a:xfrm rot="16200000" flipH="1">
                <a:off x="2415365" y="4871262"/>
                <a:ext cx="334968" cy="2222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6245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891497-B2F8-468E-A3F6-45C3C5384604}" type="slidenum">
              <a:rPr lang="ar-SA" altLang="en-US" sz="1100">
                <a:solidFill>
                  <a:srgbClr val="B13F9A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10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930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705</Words>
  <Application>Microsoft Office PowerPoint</Application>
  <PresentationFormat>Widescreen</PresentationFormat>
  <Paragraphs>114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Times New Roman</vt:lpstr>
      <vt:lpstr>Trebuchet MS</vt:lpstr>
      <vt:lpstr>Wingdings</vt:lpstr>
      <vt:lpstr>Default Design</vt:lpstr>
      <vt:lpstr>1_Office Theme</vt:lpstr>
      <vt:lpstr>Immunoassay Results</vt:lpstr>
      <vt:lpstr>Immunoassay Results Cont’d</vt:lpstr>
      <vt:lpstr>Immunochromatography test strip to measure Digoxin</vt:lpstr>
      <vt:lpstr>PowerPoint Presentation</vt:lpstr>
      <vt:lpstr>PowerPoint Presentation</vt:lpstr>
      <vt:lpstr>PowerPoint Presentation</vt:lpstr>
      <vt:lpstr>Immunosensor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Immunoassay Results</dc:title>
  <dc:creator>Soheila Kashanian</dc:creator>
  <cp:lastModifiedBy>Soheila Kashanian</cp:lastModifiedBy>
  <cp:revision>1</cp:revision>
  <dcterms:created xsi:type="dcterms:W3CDTF">2020-05-12T06:33:00Z</dcterms:created>
  <dcterms:modified xsi:type="dcterms:W3CDTF">2020-05-12T06:33:21Z</dcterms:modified>
</cp:coreProperties>
</file>